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4" r:id="rId4"/>
    <p:sldId id="258" r:id="rId5"/>
    <p:sldId id="259" r:id="rId6"/>
    <p:sldId id="265" r:id="rId7"/>
    <p:sldId id="266" r:id="rId8"/>
    <p:sldId id="261" r:id="rId9"/>
    <p:sldId id="262" r:id="rId10"/>
    <p:sldId id="263" r:id="rId11"/>
  </p:sldIdLst>
  <p:sldSz cx="9144000" cy="6858000" type="screen4x3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F81BD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074" autoAdjust="0"/>
    <p:restoredTop sz="94660"/>
  </p:normalViewPr>
  <p:slideViewPr>
    <p:cSldViewPr>
      <p:cViewPr varScale="1">
        <p:scale>
          <a:sx n="79" d="100"/>
          <a:sy n="79" d="100"/>
        </p:scale>
        <p:origin x="-78" y="-5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o-RO" smtClean="0"/>
              <a:t>Faceți clic pentru editarea stilului de subtitlu al coordonatorului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ext vertical și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lu vertical ș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u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ntet secți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ă tipuri de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ț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6" name="Substituent conținut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7" name="Substituent dată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8" name="Substituent subsol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ubstituent număr diapozitiv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dată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4" name="Substituent subsol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ubstituent număr diapozitiv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Necomple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dată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3" name="Substituent subsol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ubstituent număr diapozitiv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ținut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ine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i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titl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A52023-2445-450B-B6D4-C36E8C4AEA69}" type="datetimeFigureOut">
              <a:rPr lang="ro-RO" smtClean="0"/>
              <a:pPr/>
              <a:t>26.01.2016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DF72E3-6255-4695-BEE7-7DB094A14871}" type="slidenum">
              <a:rPr lang="ro-RO" smtClean="0"/>
              <a:pPr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428728" y="1142984"/>
            <a:ext cx="6215106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err="1" smtClean="0"/>
              <a:t>Procedure</a:t>
            </a:r>
            <a:r>
              <a:rPr lang="ro-RO" dirty="0" smtClean="0"/>
              <a:t> </a:t>
            </a:r>
            <a:r>
              <a:rPr lang="ro-RO" dirty="0" err="1" smtClean="0"/>
              <a:t>negyzetre</a:t>
            </a:r>
            <a:r>
              <a:rPr lang="ro-RO" dirty="0" smtClean="0"/>
              <a:t>(</a:t>
            </a:r>
            <a:r>
              <a:rPr lang="en-US" b="1" dirty="0" err="1" smtClean="0">
                <a:solidFill>
                  <a:srgbClr val="FFFF00"/>
                </a:solidFill>
              </a:rPr>
              <a:t>var</a:t>
            </a:r>
            <a:r>
              <a:rPr lang="en-US" b="1" dirty="0" smtClean="0">
                <a:solidFill>
                  <a:srgbClr val="FFFF00"/>
                </a:solidFill>
              </a:rPr>
              <a:t> </a:t>
            </a:r>
            <a:r>
              <a:rPr lang="ro-RO" dirty="0" smtClean="0"/>
              <a:t>a:integer)</a:t>
            </a:r>
            <a:r>
              <a:rPr lang="en-US" dirty="0" smtClean="0"/>
              <a:t>;</a:t>
            </a:r>
          </a:p>
          <a:p>
            <a:pPr algn="ctr"/>
            <a:r>
              <a:rPr lang="en-US" dirty="0" smtClean="0"/>
              <a:t>Begin</a:t>
            </a:r>
          </a:p>
          <a:p>
            <a:pPr algn="ctr"/>
            <a:r>
              <a:rPr lang="en-US" dirty="0" smtClean="0"/>
              <a:t>             A:=a*a;</a:t>
            </a:r>
          </a:p>
          <a:p>
            <a:pPr algn="ctr"/>
            <a:r>
              <a:rPr lang="en-US" dirty="0" smtClean="0"/>
              <a:t>End;</a:t>
            </a:r>
            <a:endParaRPr lang="ro-RO" dirty="0"/>
          </a:p>
        </p:txBody>
      </p:sp>
      <p:sp>
        <p:nvSpPr>
          <p:cNvPr id="5" name="Schemă logică: Operație manuală 4"/>
          <p:cNvSpPr/>
          <p:nvPr/>
        </p:nvSpPr>
        <p:spPr>
          <a:xfrm>
            <a:off x="2071670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6" name="Schemă logică: Operație manuală 5"/>
          <p:cNvSpPr/>
          <p:nvPr/>
        </p:nvSpPr>
        <p:spPr>
          <a:xfrm>
            <a:off x="3357554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8" name="Oval 7"/>
          <p:cNvSpPr/>
          <p:nvPr/>
        </p:nvSpPr>
        <p:spPr>
          <a:xfrm>
            <a:off x="857224" y="0"/>
            <a:ext cx="714380" cy="571480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sz="1000" dirty="0" smtClean="0"/>
              <a:t>b </a:t>
            </a:r>
            <a:r>
              <a:rPr lang="ro-RO" sz="1000" dirty="0" err="1" smtClean="0"/>
              <a:t>vagy</a:t>
            </a:r>
            <a:r>
              <a:rPr lang="ro-RO" sz="1000" dirty="0" smtClean="0"/>
              <a:t> a</a:t>
            </a:r>
            <a:endParaRPr lang="ro-RO" sz="1000" dirty="0"/>
          </a:p>
        </p:txBody>
      </p:sp>
      <p:sp>
        <p:nvSpPr>
          <p:cNvPr id="9" name="Oval 8"/>
          <p:cNvSpPr/>
          <p:nvPr/>
        </p:nvSpPr>
        <p:spPr>
          <a:xfrm>
            <a:off x="642910" y="0"/>
            <a:ext cx="785818" cy="71435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b="1" dirty="0" smtClean="0">
                <a:solidFill>
                  <a:srgbClr val="FF0000"/>
                </a:solidFill>
              </a:rPr>
              <a:t>a,b</a:t>
            </a:r>
            <a:endParaRPr lang="ro-RO" b="1" dirty="0">
              <a:solidFill>
                <a:srgbClr val="FF0000"/>
              </a:solidFill>
            </a:endParaRPr>
          </a:p>
        </p:txBody>
      </p:sp>
      <p:sp>
        <p:nvSpPr>
          <p:cNvPr id="10" name="CasetăText 9"/>
          <p:cNvSpPr txBox="1"/>
          <p:nvPr/>
        </p:nvSpPr>
        <p:spPr>
          <a:xfrm>
            <a:off x="546565" y="5363190"/>
            <a:ext cx="420875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dirty="0" smtClean="0"/>
              <a:t>F</a:t>
            </a:r>
            <a:r>
              <a:rPr lang="hu-HU" sz="5400" dirty="0" smtClean="0"/>
              <a:t>őprogram</a:t>
            </a:r>
            <a:endParaRPr lang="ro-RO" sz="5400" dirty="0"/>
          </a:p>
        </p:txBody>
      </p:sp>
      <p:sp>
        <p:nvSpPr>
          <p:cNvPr id="11" name="CasetăText 10"/>
          <p:cNvSpPr txBox="1"/>
          <p:nvPr/>
        </p:nvSpPr>
        <p:spPr>
          <a:xfrm>
            <a:off x="1428728" y="2714620"/>
            <a:ext cx="3643338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6000" dirty="0" smtClean="0"/>
              <a:t>Eljárás</a:t>
            </a:r>
            <a:endParaRPr lang="ro-RO" sz="6000" dirty="0"/>
          </a:p>
        </p:txBody>
      </p:sp>
      <p:sp>
        <p:nvSpPr>
          <p:cNvPr id="12" name="Dreptunghi rotunjit 11"/>
          <p:cNvSpPr/>
          <p:nvPr/>
        </p:nvSpPr>
        <p:spPr>
          <a:xfrm>
            <a:off x="285720" y="-142900"/>
            <a:ext cx="5715040" cy="114298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 dirty="0" smtClean="0"/>
          </a:p>
          <a:p>
            <a:pPr algn="ctr"/>
            <a:endParaRPr lang="hu-HU" dirty="0" smtClean="0"/>
          </a:p>
          <a:p>
            <a:pPr algn="ctr"/>
            <a:r>
              <a:rPr lang="hu-HU" dirty="0" smtClean="0"/>
              <a:t>Deklaratív rész: Globális változók, az </a:t>
            </a:r>
            <a:r>
              <a:rPr lang="hu-HU" b="1" dirty="0" smtClean="0">
                <a:solidFill>
                  <a:srgbClr val="FF0000"/>
                </a:solidFill>
              </a:rPr>
              <a:t>a</a:t>
            </a:r>
            <a:r>
              <a:rPr lang="hu-HU" dirty="0" smtClean="0"/>
              <a:t> nem ekvivalens a formális </a:t>
            </a:r>
            <a:r>
              <a:rPr lang="hu-HU" dirty="0" smtClean="0">
                <a:solidFill>
                  <a:srgbClr val="FFFF00"/>
                </a:solidFill>
              </a:rPr>
              <a:t>a</a:t>
            </a:r>
            <a:r>
              <a:rPr lang="hu-HU" dirty="0" smtClean="0"/>
              <a:t>-val</a:t>
            </a:r>
            <a:endParaRPr lang="ro-RO" dirty="0"/>
          </a:p>
        </p:txBody>
      </p:sp>
      <p:sp>
        <p:nvSpPr>
          <p:cNvPr id="13" name="Dreptunghi rotunjit 12"/>
          <p:cNvSpPr/>
          <p:nvPr/>
        </p:nvSpPr>
        <p:spPr>
          <a:xfrm>
            <a:off x="714757" y="957545"/>
            <a:ext cx="7500990" cy="3571900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sp>
        <p:nvSpPr>
          <p:cNvPr id="14" name="Dreptunghi rotunjit 13"/>
          <p:cNvSpPr/>
          <p:nvPr/>
        </p:nvSpPr>
        <p:spPr>
          <a:xfrm>
            <a:off x="2928926" y="3929066"/>
            <a:ext cx="6072230" cy="292893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sp>
        <p:nvSpPr>
          <p:cNvPr id="15" name="CasetăText 14"/>
          <p:cNvSpPr txBox="1"/>
          <p:nvPr/>
        </p:nvSpPr>
        <p:spPr>
          <a:xfrm>
            <a:off x="4143372" y="3995678"/>
            <a:ext cx="3000396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Begin</a:t>
            </a:r>
          </a:p>
          <a:p>
            <a:r>
              <a:rPr lang="hu-HU" dirty="0" smtClean="0"/>
              <a:t>Write(</a:t>
            </a:r>
            <a:r>
              <a:rPr lang="en-US" dirty="0" smtClean="0"/>
              <a:t>‘a=‘);</a:t>
            </a:r>
            <a:r>
              <a:rPr lang="en-US" dirty="0" err="1" smtClean="0"/>
              <a:t>readln</a:t>
            </a:r>
            <a:r>
              <a:rPr lang="en-US" dirty="0" smtClean="0"/>
              <a:t>(a);</a:t>
            </a:r>
          </a:p>
          <a:p>
            <a:endParaRPr lang="hu-HU" dirty="0"/>
          </a:p>
          <a:p>
            <a:r>
              <a:rPr lang="hu-HU" dirty="0" smtClean="0"/>
              <a:t>Write(</a:t>
            </a:r>
            <a:r>
              <a:rPr lang="en-US" dirty="0" smtClean="0"/>
              <a:t>‘</a:t>
            </a:r>
            <a:r>
              <a:rPr lang="ro-RO" dirty="0" smtClean="0"/>
              <a:t>b</a:t>
            </a:r>
            <a:r>
              <a:rPr lang="en-US" dirty="0" smtClean="0"/>
              <a:t>=‘);</a:t>
            </a:r>
            <a:r>
              <a:rPr lang="en-US" dirty="0" err="1" smtClean="0"/>
              <a:t>readln</a:t>
            </a:r>
            <a:r>
              <a:rPr lang="en-US" dirty="0" smtClean="0"/>
              <a:t>(</a:t>
            </a:r>
            <a:r>
              <a:rPr lang="ro-RO" dirty="0" smtClean="0"/>
              <a:t>b</a:t>
            </a:r>
            <a:r>
              <a:rPr lang="en-US" dirty="0" smtClean="0"/>
              <a:t>);</a:t>
            </a:r>
            <a:endParaRPr lang="en-US" dirty="0" smtClean="0"/>
          </a:p>
          <a:p>
            <a:r>
              <a:rPr lang="en-US" dirty="0" err="1" smtClean="0">
                <a:solidFill>
                  <a:srgbClr val="FFFF00"/>
                </a:solidFill>
              </a:rPr>
              <a:t>Negyzetre</a:t>
            </a: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en-US" dirty="0" smtClean="0">
                <a:solidFill>
                  <a:srgbClr val="00B0F0"/>
                </a:solidFill>
              </a:rPr>
              <a:t>a</a:t>
            </a:r>
            <a:r>
              <a:rPr lang="en-US" dirty="0" smtClean="0">
                <a:solidFill>
                  <a:srgbClr val="FFFF00"/>
                </a:solidFill>
              </a:rPr>
              <a:t>);</a:t>
            </a:r>
            <a:endParaRPr lang="ro-RO" dirty="0" smtClean="0">
              <a:solidFill>
                <a:srgbClr val="FFFF00"/>
              </a:solidFill>
            </a:endParaRPr>
          </a:p>
          <a:p>
            <a:r>
              <a:rPr lang="hu-HU" dirty="0" smtClean="0"/>
              <a:t>Write(</a:t>
            </a:r>
            <a:r>
              <a:rPr lang="en-US" dirty="0" smtClean="0"/>
              <a:t>‘</a:t>
            </a:r>
            <a:r>
              <a:rPr lang="ro-RO" dirty="0" smtClean="0"/>
              <a:t>b</a:t>
            </a:r>
            <a:r>
              <a:rPr lang="en-US" dirty="0" smtClean="0"/>
              <a:t>=‘);</a:t>
            </a:r>
            <a:r>
              <a:rPr lang="en-US" dirty="0" err="1" smtClean="0"/>
              <a:t>readln</a:t>
            </a:r>
            <a:r>
              <a:rPr lang="en-US" dirty="0" smtClean="0"/>
              <a:t>(</a:t>
            </a:r>
            <a:r>
              <a:rPr lang="ro-RO" dirty="0" smtClean="0"/>
              <a:t>b</a:t>
            </a:r>
            <a:r>
              <a:rPr lang="en-US" dirty="0" smtClean="0"/>
              <a:t>);</a:t>
            </a:r>
            <a:endParaRPr lang="en-US" dirty="0" smtClean="0"/>
          </a:p>
          <a:p>
            <a:endParaRPr lang="ro-RO" dirty="0" smtClean="0">
              <a:solidFill>
                <a:srgbClr val="FFFF00"/>
              </a:solidFill>
            </a:endParaRPr>
          </a:p>
          <a:p>
            <a:r>
              <a:rPr lang="en-US" dirty="0" err="1" smtClean="0">
                <a:solidFill>
                  <a:srgbClr val="FFFF00"/>
                </a:solidFill>
              </a:rPr>
              <a:t>Negyzetre</a:t>
            </a: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ro-RO" dirty="0" smtClean="0">
                <a:solidFill>
                  <a:srgbClr val="00B0F0"/>
                </a:solidFill>
              </a:rPr>
              <a:t>b</a:t>
            </a:r>
            <a:r>
              <a:rPr lang="en-US" dirty="0" smtClean="0">
                <a:solidFill>
                  <a:srgbClr val="FFFF00"/>
                </a:solidFill>
              </a:rPr>
              <a:t>);</a:t>
            </a:r>
          </a:p>
          <a:p>
            <a:r>
              <a:rPr lang="en-US" dirty="0" smtClean="0"/>
              <a:t>Write(a</a:t>
            </a:r>
            <a:r>
              <a:rPr lang="en-US" dirty="0" smtClean="0"/>
              <a:t>);</a:t>
            </a:r>
            <a:r>
              <a:rPr lang="ro-RO" dirty="0" smtClean="0"/>
              <a:t> </a:t>
            </a:r>
            <a:r>
              <a:rPr lang="en-US" dirty="0" smtClean="0"/>
              <a:t>Write(</a:t>
            </a:r>
            <a:r>
              <a:rPr lang="ro-RO" dirty="0" smtClean="0"/>
              <a:t>b</a:t>
            </a:r>
            <a:r>
              <a:rPr lang="en-US" dirty="0" smtClean="0"/>
              <a:t>);</a:t>
            </a:r>
            <a:endParaRPr lang="hu-HU" dirty="0" smtClean="0"/>
          </a:p>
          <a:p>
            <a:r>
              <a:rPr lang="hu-HU" dirty="0" smtClean="0"/>
              <a:t>End.</a:t>
            </a:r>
            <a:endParaRPr lang="ro-RO" dirty="0"/>
          </a:p>
        </p:txBody>
      </p:sp>
      <p:cxnSp>
        <p:nvCxnSpPr>
          <p:cNvPr id="17" name="Conector drept cu săgeată 16"/>
          <p:cNvCxnSpPr/>
          <p:nvPr/>
        </p:nvCxnSpPr>
        <p:spPr>
          <a:xfrm flipV="1">
            <a:off x="5214942" y="4214818"/>
            <a:ext cx="2928958" cy="1571636"/>
          </a:xfrm>
          <a:prstGeom prst="straightConnector1">
            <a:avLst/>
          </a:prstGeom>
          <a:ln w="38100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Oval 18"/>
          <p:cNvSpPr/>
          <p:nvPr/>
        </p:nvSpPr>
        <p:spPr>
          <a:xfrm>
            <a:off x="7572396" y="3071810"/>
            <a:ext cx="1428760" cy="128588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Glob</a:t>
            </a:r>
            <a:r>
              <a:rPr lang="hu-HU" dirty="0" smtClean="0"/>
              <a:t>á</a:t>
            </a:r>
            <a:r>
              <a:rPr lang="en-US" dirty="0" err="1" smtClean="0"/>
              <a:t>lis</a:t>
            </a:r>
            <a:r>
              <a:rPr lang="hu-HU" dirty="0" smtClean="0"/>
              <a:t> </a:t>
            </a:r>
            <a:r>
              <a:rPr lang="hu-HU" b="1" dirty="0" smtClean="0">
                <a:solidFill>
                  <a:srgbClr val="FF0000"/>
                </a:solidFill>
              </a:rPr>
              <a:t>a</a:t>
            </a:r>
            <a:r>
              <a:rPr lang="hu-HU" dirty="0" smtClean="0"/>
              <a:t> változó</a:t>
            </a:r>
            <a:endParaRPr lang="ro-RO" dirty="0"/>
          </a:p>
        </p:txBody>
      </p:sp>
      <p:cxnSp>
        <p:nvCxnSpPr>
          <p:cNvPr id="21" name="Conector drept cu săgeată 20"/>
          <p:cNvCxnSpPr/>
          <p:nvPr/>
        </p:nvCxnSpPr>
        <p:spPr>
          <a:xfrm flipV="1">
            <a:off x="5214942" y="1142984"/>
            <a:ext cx="1357322" cy="785818"/>
          </a:xfrm>
          <a:prstGeom prst="straightConnector1">
            <a:avLst/>
          </a:prstGeom>
          <a:ln w="5715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Dreptunghi 21"/>
          <p:cNvSpPr/>
          <p:nvPr/>
        </p:nvSpPr>
        <p:spPr>
          <a:xfrm>
            <a:off x="6572264" y="642918"/>
            <a:ext cx="2000264" cy="7143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b="1" dirty="0" smtClean="0">
                <a:solidFill>
                  <a:srgbClr val="FFFF00"/>
                </a:solidFill>
              </a:rPr>
              <a:t>a </a:t>
            </a:r>
            <a:r>
              <a:rPr lang="hu-HU" dirty="0" smtClean="0"/>
              <a:t>paraméter</a:t>
            </a:r>
            <a:endParaRPr lang="ro-RO" dirty="0"/>
          </a:p>
        </p:txBody>
      </p:sp>
      <p:sp>
        <p:nvSpPr>
          <p:cNvPr id="18" name="Oval 17"/>
          <p:cNvSpPr/>
          <p:nvPr/>
        </p:nvSpPr>
        <p:spPr>
          <a:xfrm>
            <a:off x="7143768" y="4500570"/>
            <a:ext cx="1785950" cy="128588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err="1" smtClean="0"/>
              <a:t>Aktu</a:t>
            </a:r>
            <a:r>
              <a:rPr lang="hu-HU" dirty="0" smtClean="0"/>
              <a:t>ális</a:t>
            </a:r>
          </a:p>
          <a:p>
            <a:pPr algn="ctr"/>
            <a:r>
              <a:rPr lang="hu-HU" dirty="0" smtClean="0"/>
              <a:t> </a:t>
            </a:r>
            <a:r>
              <a:rPr lang="hu-HU" b="1" dirty="0" smtClean="0">
                <a:solidFill>
                  <a:srgbClr val="00B0F0"/>
                </a:solidFill>
              </a:rPr>
              <a:t>a, b</a:t>
            </a:r>
            <a:r>
              <a:rPr lang="hu-HU" dirty="0" smtClean="0">
                <a:solidFill>
                  <a:srgbClr val="00B0F0"/>
                </a:solidFill>
              </a:rPr>
              <a:t> </a:t>
            </a:r>
            <a:r>
              <a:rPr lang="hu-HU" dirty="0" smtClean="0"/>
              <a:t>paraméter</a:t>
            </a:r>
            <a:endParaRPr lang="ro-RO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4000"/>
                            </p:stCondLst>
                            <p:childTnLst>
                              <p:par>
                                <p:cTn id="16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6000"/>
                            </p:stCondLst>
                            <p:childTnLst>
                              <p:par>
                                <p:cTn id="19" presetID="0" presetClass="path" presetSubtype="0" accel="50000" decel="5000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712 0.22415 C -0.00417 0.1307 -0.00122 0.03724 -1.94444E-6 3.83993E-7 " pathEditMode="relative" ptsTypes="aA">
                                      <p:cBhvr>
                                        <p:cTn id="20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2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8000"/>
                            </p:stCondLst>
                            <p:childTnLst>
                              <p:par>
                                <p:cTn id="24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5" grpId="1" animBg="1"/>
      <p:bldP spid="8" grpId="0" animBg="1"/>
      <p:bldP spid="8" grpId="1" animBg="1"/>
      <p:bldP spid="9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428728" y="1142984"/>
            <a:ext cx="7429552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en-US" dirty="0" smtClean="0"/>
              <a:t>      </a:t>
            </a:r>
          </a:p>
          <a:p>
            <a:pPr algn="ctr"/>
            <a:endParaRPr lang="en-US" dirty="0"/>
          </a:p>
          <a:p>
            <a:pPr algn="ctr"/>
            <a:r>
              <a:rPr lang="ro-RO" dirty="0" smtClean="0"/>
              <a:t>Procedure negyzetre(</a:t>
            </a:r>
            <a:r>
              <a:rPr lang="en-US" dirty="0"/>
              <a:t>b</a:t>
            </a:r>
            <a:r>
              <a:rPr lang="en-US" dirty="0" smtClean="0"/>
              <a:t>:integer;Var </a:t>
            </a:r>
            <a:r>
              <a:rPr lang="en-US" b="1" dirty="0" smtClean="0">
                <a:solidFill>
                  <a:srgbClr val="FFFF00"/>
                </a:solidFill>
              </a:rPr>
              <a:t>x:</a:t>
            </a:r>
            <a:r>
              <a:rPr lang="en-US" dirty="0" smtClean="0"/>
              <a:t>real;a:integer</a:t>
            </a:r>
            <a:r>
              <a:rPr lang="ro-RO" dirty="0" smtClean="0"/>
              <a:t>)</a:t>
            </a:r>
            <a:r>
              <a:rPr lang="en-US" dirty="0" smtClean="0"/>
              <a:t>;</a:t>
            </a:r>
          </a:p>
          <a:p>
            <a:pPr algn="ctr"/>
            <a:r>
              <a:rPr lang="en-US" dirty="0" smtClean="0"/>
              <a:t>Begin</a:t>
            </a:r>
          </a:p>
          <a:p>
            <a:pPr algn="ctr"/>
            <a:r>
              <a:rPr lang="en-US" dirty="0" smtClean="0"/>
              <a:t>             x:=-b/a;</a:t>
            </a:r>
          </a:p>
          <a:p>
            <a:pPr algn="ctr"/>
            <a:r>
              <a:rPr lang="en-US" dirty="0" smtClean="0"/>
              <a:t>                write(x:5:2);</a:t>
            </a:r>
          </a:p>
          <a:p>
            <a:pPr algn="ctr"/>
            <a:r>
              <a:rPr lang="en-US" dirty="0" smtClean="0"/>
              <a:t>End;</a:t>
            </a:r>
            <a:endParaRPr lang="ro-RO" dirty="0" smtClean="0"/>
          </a:p>
          <a:p>
            <a:pPr algn="ctr"/>
            <a:endParaRPr lang="ro-RO" dirty="0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0" name="Dreptunghi rotunjit 11"/>
          <p:cNvSpPr/>
          <p:nvPr/>
        </p:nvSpPr>
        <p:spPr>
          <a:xfrm>
            <a:off x="214282" y="71438"/>
            <a:ext cx="5715040" cy="85723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Deklaratív rész: Globális változók Var a,b,</a:t>
            </a:r>
            <a:r>
              <a:rPr lang="hu-HU" dirty="0" smtClean="0">
                <a:solidFill>
                  <a:srgbClr val="FF0000"/>
                </a:solidFill>
              </a:rPr>
              <a:t>x</a:t>
            </a:r>
            <a:r>
              <a:rPr lang="hu-HU" dirty="0" smtClean="0"/>
              <a:t>:integer</a:t>
            </a:r>
            <a:r>
              <a:rPr lang="hu-HU" dirty="0" smtClean="0"/>
              <a:t>;</a:t>
            </a:r>
            <a:endParaRPr lang="en-US" dirty="0" smtClean="0"/>
          </a:p>
          <a:p>
            <a:pPr algn="ctr"/>
            <a:r>
              <a:rPr lang="en-US" b="1" dirty="0" smtClean="0">
                <a:solidFill>
                  <a:srgbClr val="FF0000"/>
                </a:solidFill>
              </a:rPr>
              <a:t>X</a:t>
            </a:r>
            <a:r>
              <a:rPr lang="en-US" dirty="0" smtClean="0"/>
              <a:t>:real;</a:t>
            </a:r>
            <a:r>
              <a:rPr lang="hu-HU" dirty="0" smtClean="0"/>
              <a:t> </a:t>
            </a:r>
            <a:endParaRPr lang="ro-RO" dirty="0"/>
          </a:p>
        </p:txBody>
      </p:sp>
      <p:sp>
        <p:nvSpPr>
          <p:cNvPr id="2" name="Ellipszis 1"/>
          <p:cNvSpPr/>
          <p:nvPr/>
        </p:nvSpPr>
        <p:spPr>
          <a:xfrm>
            <a:off x="2065153" y="2689976"/>
            <a:ext cx="642942" cy="592356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>
                <a:solidFill>
                  <a:schemeClr val="tx1"/>
                </a:solidFill>
              </a:rPr>
              <a:t>x</a:t>
            </a:r>
            <a:endParaRPr lang="hu-HU" dirty="0">
              <a:solidFill>
                <a:schemeClr val="tx1"/>
              </a:solidFill>
            </a:endParaRPr>
          </a:p>
        </p:txBody>
      </p:sp>
      <p:cxnSp>
        <p:nvCxnSpPr>
          <p:cNvPr id="11" name="Egyenes összekötő nyíllal 10"/>
          <p:cNvCxnSpPr/>
          <p:nvPr/>
        </p:nvCxnSpPr>
        <p:spPr>
          <a:xfrm flipV="1">
            <a:off x="6084168" y="928670"/>
            <a:ext cx="648072" cy="1276194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églalap 11"/>
          <p:cNvSpPr/>
          <p:nvPr/>
        </p:nvSpPr>
        <p:spPr>
          <a:xfrm>
            <a:off x="6732240" y="214290"/>
            <a:ext cx="2126040" cy="92869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dirty="0" smtClean="0">
                <a:solidFill>
                  <a:srgbClr val="FFFF00"/>
                </a:solidFill>
              </a:rPr>
              <a:t>x</a:t>
            </a:r>
            <a:r>
              <a:rPr lang="hu-HU" dirty="0" smtClean="0"/>
              <a:t> paraméter ,</a:t>
            </a:r>
            <a:r>
              <a:rPr lang="hu-HU" dirty="0" err="1" smtClean="0"/>
              <a:t>cimszerint</a:t>
            </a:r>
            <a:endParaRPr lang="hu-HU" dirty="0"/>
          </a:p>
        </p:txBody>
      </p:sp>
      <p:cxnSp>
        <p:nvCxnSpPr>
          <p:cNvPr id="14" name="Egyenes összekötő nyíllal 13"/>
          <p:cNvCxnSpPr/>
          <p:nvPr/>
        </p:nvCxnSpPr>
        <p:spPr>
          <a:xfrm>
            <a:off x="6732240" y="2393149"/>
            <a:ext cx="1440160" cy="2404003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gyenes összekötő nyíllal 15"/>
          <p:cNvCxnSpPr/>
          <p:nvPr/>
        </p:nvCxnSpPr>
        <p:spPr>
          <a:xfrm>
            <a:off x="4788024" y="2393149"/>
            <a:ext cx="3007236" cy="2404003"/>
          </a:xfrm>
          <a:prstGeom prst="straightConnector1">
            <a:avLst/>
          </a:prstGeom>
          <a:ln w="3810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églalap 16"/>
          <p:cNvSpPr/>
          <p:nvPr/>
        </p:nvSpPr>
        <p:spPr>
          <a:xfrm>
            <a:off x="7092280" y="4908442"/>
            <a:ext cx="2051720" cy="13681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dirty="0" smtClean="0">
                <a:solidFill>
                  <a:srgbClr val="FFFF00"/>
                </a:solidFill>
              </a:rPr>
              <a:t>a,b </a:t>
            </a:r>
            <a:r>
              <a:rPr lang="hu-HU" dirty="0" smtClean="0"/>
              <a:t>paraméter,</a:t>
            </a:r>
            <a:r>
              <a:rPr lang="hu-HU" dirty="0" err="1" smtClean="0"/>
              <a:t>értékszerint</a:t>
            </a:r>
            <a:endParaRPr lang="hu-HU" dirty="0"/>
          </a:p>
        </p:txBody>
      </p:sp>
      <p:sp>
        <p:nvSpPr>
          <p:cNvPr id="15" name="Ellipszis 21"/>
          <p:cNvSpPr/>
          <p:nvPr/>
        </p:nvSpPr>
        <p:spPr>
          <a:xfrm>
            <a:off x="4643438" y="142852"/>
            <a:ext cx="714380" cy="737227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sz="3600" dirty="0" smtClean="0">
                <a:solidFill>
                  <a:schemeClr val="tx1"/>
                </a:solidFill>
              </a:rPr>
              <a:t>x</a:t>
            </a:r>
            <a:endParaRPr lang="hu-HU" sz="3600" dirty="0">
              <a:solidFill>
                <a:schemeClr val="tx1"/>
              </a:solidFill>
            </a:endParaRPr>
          </a:p>
        </p:txBody>
      </p:sp>
      <p:sp>
        <p:nvSpPr>
          <p:cNvPr id="18" name="Dreptunghi rotunjit 17"/>
          <p:cNvSpPr/>
          <p:nvPr/>
        </p:nvSpPr>
        <p:spPr>
          <a:xfrm>
            <a:off x="642910" y="3929066"/>
            <a:ext cx="6072230" cy="292893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sp>
        <p:nvSpPr>
          <p:cNvPr id="19" name="CasetăText 18"/>
          <p:cNvSpPr txBox="1"/>
          <p:nvPr/>
        </p:nvSpPr>
        <p:spPr>
          <a:xfrm>
            <a:off x="1857356" y="4112319"/>
            <a:ext cx="3000396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Begin</a:t>
            </a:r>
          </a:p>
          <a:p>
            <a:r>
              <a:rPr lang="hu-HU" dirty="0" smtClean="0"/>
              <a:t>Write(</a:t>
            </a:r>
            <a:r>
              <a:rPr lang="en-US" dirty="0" smtClean="0"/>
              <a:t>‘a=‘);</a:t>
            </a:r>
            <a:r>
              <a:rPr lang="en-US" dirty="0" err="1" smtClean="0"/>
              <a:t>readln</a:t>
            </a:r>
            <a:r>
              <a:rPr lang="en-US" dirty="0" smtClean="0"/>
              <a:t>(a);</a:t>
            </a:r>
          </a:p>
          <a:p>
            <a:endParaRPr lang="hu-HU" dirty="0"/>
          </a:p>
          <a:p>
            <a:r>
              <a:rPr lang="hu-HU" dirty="0" smtClean="0"/>
              <a:t>Write(</a:t>
            </a:r>
            <a:r>
              <a:rPr lang="en-US" dirty="0" smtClean="0"/>
              <a:t>‘</a:t>
            </a:r>
            <a:r>
              <a:rPr lang="ro-RO" dirty="0" smtClean="0"/>
              <a:t>b</a:t>
            </a:r>
            <a:r>
              <a:rPr lang="en-US" dirty="0" smtClean="0"/>
              <a:t>=‘);</a:t>
            </a:r>
            <a:r>
              <a:rPr lang="en-US" dirty="0" err="1" smtClean="0"/>
              <a:t>readln</a:t>
            </a:r>
            <a:r>
              <a:rPr lang="en-US" dirty="0" smtClean="0"/>
              <a:t>(</a:t>
            </a:r>
            <a:r>
              <a:rPr lang="ro-RO" dirty="0" smtClean="0"/>
              <a:t>b</a:t>
            </a:r>
            <a:r>
              <a:rPr lang="en-US" dirty="0" smtClean="0"/>
              <a:t>);</a:t>
            </a:r>
            <a:endParaRPr lang="en-US" dirty="0" smtClean="0"/>
          </a:p>
          <a:p>
            <a:r>
              <a:rPr lang="en-US" dirty="0" err="1" smtClean="0">
                <a:solidFill>
                  <a:srgbClr val="FFFF00"/>
                </a:solidFill>
              </a:rPr>
              <a:t>Negyzetre</a:t>
            </a: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en-US" dirty="0" smtClean="0">
                <a:solidFill>
                  <a:srgbClr val="00B0F0"/>
                </a:solidFill>
              </a:rPr>
              <a:t>a</a:t>
            </a:r>
            <a:r>
              <a:rPr lang="hu-HU" dirty="0" smtClean="0">
                <a:solidFill>
                  <a:srgbClr val="00B0F0"/>
                </a:solidFill>
              </a:rPr>
              <a:t>,b</a:t>
            </a:r>
            <a:r>
              <a:rPr lang="en-US" dirty="0" smtClean="0">
                <a:solidFill>
                  <a:srgbClr val="FFFF00"/>
                </a:solidFill>
              </a:rPr>
              <a:t>);</a:t>
            </a:r>
            <a:endParaRPr lang="ro-RO" dirty="0" smtClean="0">
              <a:solidFill>
                <a:srgbClr val="FFFF00"/>
              </a:solidFill>
            </a:endParaRPr>
          </a:p>
          <a:p>
            <a:r>
              <a:rPr lang="en-US" b="1" dirty="0" smtClean="0">
                <a:solidFill>
                  <a:srgbClr val="FFFF00"/>
                </a:solidFill>
              </a:rPr>
              <a:t>write(x:5:2);</a:t>
            </a:r>
            <a:endParaRPr lang="hu-HU" dirty="0" smtClean="0"/>
          </a:p>
          <a:p>
            <a:r>
              <a:rPr lang="hu-HU" dirty="0" smtClean="0"/>
              <a:t>End</a:t>
            </a:r>
            <a:r>
              <a:rPr lang="hu-HU" dirty="0" smtClean="0"/>
              <a:t>.</a:t>
            </a:r>
            <a:endParaRPr lang="ro-RO" dirty="0"/>
          </a:p>
        </p:txBody>
      </p:sp>
      <p:sp>
        <p:nvSpPr>
          <p:cNvPr id="20" name="Schemă logică: Operație manuală 19"/>
          <p:cNvSpPr/>
          <p:nvPr/>
        </p:nvSpPr>
        <p:spPr>
          <a:xfrm>
            <a:off x="2071670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21" name="Oval 20"/>
          <p:cNvSpPr/>
          <p:nvPr/>
        </p:nvSpPr>
        <p:spPr>
          <a:xfrm>
            <a:off x="857224" y="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>
                <a:solidFill>
                  <a:srgbClr val="FFFF00"/>
                </a:solidFill>
              </a:rPr>
              <a:t>a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22" name="Oval 21"/>
          <p:cNvSpPr/>
          <p:nvPr/>
        </p:nvSpPr>
        <p:spPr>
          <a:xfrm>
            <a:off x="2285984" y="-24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>
                <a:solidFill>
                  <a:srgbClr val="FFFF00"/>
                </a:solidFill>
              </a:rPr>
              <a:t>b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23" name="Schemă logică: Operație manuală 22"/>
          <p:cNvSpPr/>
          <p:nvPr/>
        </p:nvSpPr>
        <p:spPr>
          <a:xfrm>
            <a:off x="3286116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278 0.06243 C 0.08455 0.20254 0.1665 0.34266 0.19931 0.39884 " pathEditMode="relative" ptsTypes="aA">
                                      <p:cBhvr>
                                        <p:cTn id="6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8" dur="2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9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0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1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4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5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000"/>
                            </p:stCondLst>
                            <p:childTnLst>
                              <p:par>
                                <p:cTn id="18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19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  <p:par>
                                <p:cTn id="20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21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22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3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4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6000"/>
                            </p:stCondLst>
                            <p:childTnLst>
                              <p:par>
                                <p:cTn id="26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7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8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9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8000"/>
                            </p:stCondLst>
                            <p:childTnLst>
                              <p:par>
                                <p:cTn id="31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32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20" grpId="0" animBg="1"/>
      <p:bldP spid="21" grpId="0" animBg="1"/>
      <p:bldP spid="22" grpId="0" animBg="1"/>
      <p:bldP spid="23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428728" y="1142984"/>
            <a:ext cx="6215106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ro-RO" dirty="0" err="1" smtClean="0"/>
              <a:t>Procedure</a:t>
            </a:r>
            <a:r>
              <a:rPr lang="ro-RO" dirty="0" smtClean="0"/>
              <a:t> </a:t>
            </a:r>
            <a:r>
              <a:rPr lang="ro-RO" dirty="0" err="1" smtClean="0"/>
              <a:t>negyzetre</a:t>
            </a:r>
            <a:r>
              <a:rPr lang="ro-RO" dirty="0" smtClean="0"/>
              <a:t>(</a:t>
            </a:r>
            <a:r>
              <a:rPr lang="en-US" dirty="0" smtClean="0"/>
              <a:t>a:integer; </a:t>
            </a:r>
            <a:r>
              <a:rPr lang="en-US" b="1" dirty="0" err="1" smtClean="0">
                <a:solidFill>
                  <a:srgbClr val="FFFF00"/>
                </a:solidFill>
              </a:rPr>
              <a:t>var</a:t>
            </a:r>
            <a:r>
              <a:rPr lang="en-US" b="1" dirty="0" smtClean="0">
                <a:solidFill>
                  <a:srgbClr val="FFFF00"/>
                </a:solidFill>
              </a:rPr>
              <a:t> </a:t>
            </a:r>
            <a:r>
              <a:rPr lang="en-US" dirty="0"/>
              <a:t>b</a:t>
            </a:r>
            <a:r>
              <a:rPr lang="ro-RO" dirty="0" smtClean="0"/>
              <a:t>:</a:t>
            </a:r>
            <a:r>
              <a:rPr lang="ro-RO" dirty="0" err="1" smtClean="0"/>
              <a:t>integer</a:t>
            </a:r>
            <a:r>
              <a:rPr lang="ro-RO" dirty="0" smtClean="0"/>
              <a:t>)</a:t>
            </a:r>
            <a:r>
              <a:rPr lang="en-US" dirty="0" smtClean="0"/>
              <a:t>;</a:t>
            </a:r>
          </a:p>
          <a:p>
            <a:pPr algn="ctr"/>
            <a:r>
              <a:rPr lang="en-US" dirty="0" smtClean="0"/>
              <a:t>Begin</a:t>
            </a:r>
          </a:p>
          <a:p>
            <a:pPr algn="ctr"/>
            <a:r>
              <a:rPr lang="en-US" dirty="0" smtClean="0"/>
              <a:t>             b:=a*a;</a:t>
            </a:r>
          </a:p>
          <a:p>
            <a:pPr algn="ctr"/>
            <a:r>
              <a:rPr lang="en-US" dirty="0" smtClean="0"/>
              <a:t>End;</a:t>
            </a:r>
            <a:endParaRPr lang="ro-RO" dirty="0" smtClean="0"/>
          </a:p>
          <a:p>
            <a:pPr algn="ctr"/>
            <a:endParaRPr lang="ro-RO" dirty="0"/>
          </a:p>
        </p:txBody>
      </p:sp>
      <p:sp>
        <p:nvSpPr>
          <p:cNvPr id="5" name="Schemă logică: Operație manuală 4"/>
          <p:cNvSpPr/>
          <p:nvPr/>
        </p:nvSpPr>
        <p:spPr>
          <a:xfrm>
            <a:off x="2071670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6" name="Schemă logică: Operație manuală 5"/>
          <p:cNvSpPr/>
          <p:nvPr/>
        </p:nvSpPr>
        <p:spPr>
          <a:xfrm>
            <a:off x="350043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8" name="Oval 7"/>
          <p:cNvSpPr/>
          <p:nvPr/>
        </p:nvSpPr>
        <p:spPr>
          <a:xfrm>
            <a:off x="857224" y="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/>
              <a:t>a</a:t>
            </a:r>
            <a:endParaRPr lang="ro-RO" dirty="0"/>
          </a:p>
        </p:txBody>
      </p:sp>
      <p:sp>
        <p:nvSpPr>
          <p:cNvPr id="9" name="Oval 8"/>
          <p:cNvSpPr/>
          <p:nvPr/>
        </p:nvSpPr>
        <p:spPr>
          <a:xfrm>
            <a:off x="3643306" y="214290"/>
            <a:ext cx="428628" cy="428628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/>
              <a:t>b</a:t>
            </a:r>
            <a:endParaRPr lang="ro-RO" dirty="0"/>
          </a:p>
        </p:txBody>
      </p:sp>
      <p:sp>
        <p:nvSpPr>
          <p:cNvPr id="10" name="Dreptunghi rotunjit 9"/>
          <p:cNvSpPr/>
          <p:nvPr/>
        </p:nvSpPr>
        <p:spPr>
          <a:xfrm>
            <a:off x="357158" y="-24"/>
            <a:ext cx="5572164" cy="928670"/>
          </a:xfrm>
          <a:prstGeom prst="roundRect">
            <a:avLst>
              <a:gd name="adj" fmla="val 9353"/>
            </a:avLst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hu-HU" dirty="0" smtClean="0"/>
          </a:p>
          <a:p>
            <a:pPr algn="r"/>
            <a:r>
              <a:rPr lang="hu-HU" dirty="0" smtClean="0"/>
              <a:t>Deklaratív rész: </a:t>
            </a:r>
          </a:p>
          <a:p>
            <a:r>
              <a:rPr lang="hu-HU" dirty="0" smtClean="0"/>
              <a:t>Globális változók: var a,b: integer</a:t>
            </a:r>
            <a:r>
              <a:rPr lang="en-US" dirty="0" smtClean="0"/>
              <a:t>;</a:t>
            </a:r>
          </a:p>
          <a:p>
            <a:r>
              <a:rPr lang="en-US" dirty="0" err="1" smtClean="0">
                <a:solidFill>
                  <a:srgbClr val="FFFF00"/>
                </a:solidFill>
              </a:rPr>
              <a:t>Vagy</a:t>
            </a:r>
            <a:r>
              <a:rPr lang="en-US" dirty="0" smtClean="0"/>
              <a:t> </a:t>
            </a:r>
            <a:r>
              <a:rPr lang="en-US" dirty="0" err="1" smtClean="0"/>
              <a:t>var</a:t>
            </a:r>
            <a:r>
              <a:rPr lang="en-US" dirty="0" smtClean="0"/>
              <a:t> </a:t>
            </a:r>
            <a:r>
              <a:rPr lang="en-US" dirty="0" err="1" smtClean="0"/>
              <a:t>x,y</a:t>
            </a:r>
            <a:r>
              <a:rPr lang="en-US" dirty="0" smtClean="0"/>
              <a:t>:</a:t>
            </a:r>
            <a:r>
              <a:rPr lang="hu-HU" dirty="0" smtClean="0"/>
              <a:t> </a:t>
            </a:r>
            <a:r>
              <a:rPr lang="en-US" dirty="0" smtClean="0"/>
              <a:t>integer;</a:t>
            </a:r>
          </a:p>
          <a:p>
            <a:endParaRPr lang="ro-RO" dirty="0"/>
          </a:p>
        </p:txBody>
      </p:sp>
      <p:sp>
        <p:nvSpPr>
          <p:cNvPr id="11" name="Dreptunghi rotunjit 10"/>
          <p:cNvSpPr/>
          <p:nvPr/>
        </p:nvSpPr>
        <p:spPr>
          <a:xfrm>
            <a:off x="785786" y="857232"/>
            <a:ext cx="7500990" cy="278608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cxnSp>
        <p:nvCxnSpPr>
          <p:cNvPr id="12" name="Conector drept cu săgeată 11"/>
          <p:cNvCxnSpPr/>
          <p:nvPr/>
        </p:nvCxnSpPr>
        <p:spPr>
          <a:xfrm flipV="1">
            <a:off x="4500562" y="1142984"/>
            <a:ext cx="2071702" cy="857256"/>
          </a:xfrm>
          <a:prstGeom prst="straightConnector1">
            <a:avLst/>
          </a:prstGeom>
          <a:ln w="5715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Dreptunghi 12"/>
          <p:cNvSpPr/>
          <p:nvPr/>
        </p:nvSpPr>
        <p:spPr>
          <a:xfrm>
            <a:off x="6572264" y="642918"/>
            <a:ext cx="2286016" cy="7143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b="1" dirty="0" smtClean="0">
                <a:solidFill>
                  <a:srgbClr val="FFFF00"/>
                </a:solidFill>
              </a:rPr>
              <a:t>a </a:t>
            </a:r>
            <a:r>
              <a:rPr lang="hu-HU" dirty="0" smtClean="0"/>
              <a:t>paraméter</a:t>
            </a:r>
            <a:r>
              <a:rPr lang="en-US" dirty="0" smtClean="0"/>
              <a:t>, </a:t>
            </a:r>
            <a:r>
              <a:rPr lang="hu-HU" dirty="0" smtClean="0">
                <a:solidFill>
                  <a:srgbClr val="002060"/>
                </a:solidFill>
              </a:rPr>
              <a:t>értékszerint</a:t>
            </a:r>
            <a:endParaRPr lang="ro-RO" dirty="0">
              <a:solidFill>
                <a:srgbClr val="002060"/>
              </a:solidFill>
            </a:endParaRPr>
          </a:p>
        </p:txBody>
      </p:sp>
      <p:sp>
        <p:nvSpPr>
          <p:cNvPr id="14" name="Dreptunghi 13"/>
          <p:cNvSpPr/>
          <p:nvPr/>
        </p:nvSpPr>
        <p:spPr>
          <a:xfrm>
            <a:off x="6786578" y="1285860"/>
            <a:ext cx="2357422" cy="7143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en-US" b="1" dirty="0" smtClean="0">
                <a:solidFill>
                  <a:srgbClr val="FFFF00"/>
                </a:solidFill>
              </a:rPr>
              <a:t>b</a:t>
            </a:r>
            <a:r>
              <a:rPr lang="hu-HU" b="1" dirty="0" smtClean="0">
                <a:solidFill>
                  <a:srgbClr val="FFFF00"/>
                </a:solidFill>
              </a:rPr>
              <a:t> </a:t>
            </a:r>
            <a:r>
              <a:rPr lang="hu-HU" dirty="0" smtClean="0"/>
              <a:t>paraméter, </a:t>
            </a:r>
            <a:r>
              <a:rPr lang="hu-HU" dirty="0" smtClean="0">
                <a:solidFill>
                  <a:srgbClr val="002060"/>
                </a:solidFill>
              </a:rPr>
              <a:t>címszerint</a:t>
            </a:r>
            <a:endParaRPr lang="ro-RO" dirty="0">
              <a:solidFill>
                <a:srgbClr val="002060"/>
              </a:solidFill>
            </a:endParaRPr>
          </a:p>
        </p:txBody>
      </p:sp>
      <p:cxnSp>
        <p:nvCxnSpPr>
          <p:cNvPr id="15" name="Conector drept cu săgeată 14"/>
          <p:cNvCxnSpPr/>
          <p:nvPr/>
        </p:nvCxnSpPr>
        <p:spPr>
          <a:xfrm flipV="1">
            <a:off x="5857884" y="1571612"/>
            <a:ext cx="928694" cy="428628"/>
          </a:xfrm>
          <a:prstGeom prst="straightConnector1">
            <a:avLst/>
          </a:prstGeom>
          <a:ln w="5715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Dreptunghi rotunjit 19"/>
          <p:cNvSpPr/>
          <p:nvPr/>
        </p:nvSpPr>
        <p:spPr>
          <a:xfrm>
            <a:off x="2714612" y="3571876"/>
            <a:ext cx="6286544" cy="328612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cxnSp>
        <p:nvCxnSpPr>
          <p:cNvPr id="21" name="Conector drept cu săgeată 20"/>
          <p:cNvCxnSpPr/>
          <p:nvPr/>
        </p:nvCxnSpPr>
        <p:spPr>
          <a:xfrm flipV="1">
            <a:off x="5214942" y="4214818"/>
            <a:ext cx="2928958" cy="1571636"/>
          </a:xfrm>
          <a:prstGeom prst="straightConnector1">
            <a:avLst/>
          </a:prstGeom>
          <a:ln w="38100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Oval 21"/>
          <p:cNvSpPr/>
          <p:nvPr/>
        </p:nvSpPr>
        <p:spPr>
          <a:xfrm>
            <a:off x="7572396" y="3071810"/>
            <a:ext cx="1428760" cy="128588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Glob</a:t>
            </a:r>
            <a:r>
              <a:rPr lang="hu-HU" dirty="0" smtClean="0"/>
              <a:t>á</a:t>
            </a:r>
            <a:r>
              <a:rPr lang="en-US" dirty="0" err="1" smtClean="0"/>
              <a:t>lis</a:t>
            </a:r>
            <a:r>
              <a:rPr lang="hu-HU" dirty="0" smtClean="0"/>
              <a:t> </a:t>
            </a:r>
            <a:r>
              <a:rPr lang="hu-HU" b="1" dirty="0" smtClean="0">
                <a:solidFill>
                  <a:srgbClr val="FFFF00"/>
                </a:solidFill>
              </a:rPr>
              <a:t>a,b,x,y</a:t>
            </a:r>
            <a:r>
              <a:rPr lang="hu-HU" dirty="0" smtClean="0"/>
              <a:t> változó</a:t>
            </a:r>
            <a:endParaRPr lang="ro-RO" dirty="0"/>
          </a:p>
        </p:txBody>
      </p:sp>
      <p:sp>
        <p:nvSpPr>
          <p:cNvPr id="23" name="CasetăText 22"/>
          <p:cNvSpPr txBox="1"/>
          <p:nvPr/>
        </p:nvSpPr>
        <p:spPr>
          <a:xfrm>
            <a:off x="3214678" y="3643314"/>
            <a:ext cx="5500726" cy="33239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400" dirty="0" smtClean="0">
                <a:solidFill>
                  <a:schemeClr val="bg1"/>
                </a:solidFill>
              </a:rPr>
              <a:t>Begin</a:t>
            </a:r>
          </a:p>
          <a:p>
            <a:endParaRPr lang="hu-HU" sz="1400" dirty="0">
              <a:solidFill>
                <a:schemeClr val="bg1"/>
              </a:solidFill>
            </a:endParaRPr>
          </a:p>
          <a:p>
            <a:r>
              <a:rPr lang="hu-HU" sz="1400" dirty="0" smtClean="0">
                <a:solidFill>
                  <a:schemeClr val="bg1"/>
                </a:solidFill>
              </a:rPr>
              <a:t>   Write(</a:t>
            </a:r>
            <a:r>
              <a:rPr lang="en-US" sz="1400" dirty="0" smtClean="0">
                <a:solidFill>
                  <a:schemeClr val="bg1"/>
                </a:solidFill>
              </a:rPr>
              <a:t>‘a=‘);</a:t>
            </a:r>
            <a:r>
              <a:rPr lang="en-US" sz="1400" dirty="0" err="1" smtClean="0">
                <a:solidFill>
                  <a:schemeClr val="bg1"/>
                </a:solidFill>
              </a:rPr>
              <a:t>readln</a:t>
            </a:r>
            <a:r>
              <a:rPr lang="en-US" sz="1400" dirty="0" smtClean="0">
                <a:solidFill>
                  <a:schemeClr val="bg1"/>
                </a:solidFill>
              </a:rPr>
              <a:t>(a);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hu-HU" sz="1400" dirty="0" smtClean="0">
                <a:solidFill>
                  <a:schemeClr val="bg1"/>
                </a:solidFill>
              </a:rPr>
              <a:t>   </a:t>
            </a:r>
          </a:p>
          <a:p>
            <a:r>
              <a:rPr lang="hu-HU" sz="1400" dirty="0" smtClean="0">
                <a:solidFill>
                  <a:srgbClr val="FFFF00"/>
                </a:solidFill>
              </a:rPr>
              <a:t>   </a:t>
            </a:r>
            <a:r>
              <a:rPr lang="en-US" sz="1400" dirty="0" err="1" smtClean="0">
                <a:solidFill>
                  <a:srgbClr val="FFFF00"/>
                </a:solidFill>
              </a:rPr>
              <a:t>Negyzetre</a:t>
            </a:r>
            <a:r>
              <a:rPr lang="en-US" sz="1400" dirty="0" smtClean="0">
                <a:solidFill>
                  <a:srgbClr val="FFFF00"/>
                </a:solidFill>
              </a:rPr>
              <a:t>(a</a:t>
            </a:r>
            <a:r>
              <a:rPr lang="hu-HU" sz="1400" dirty="0" smtClean="0">
                <a:solidFill>
                  <a:srgbClr val="FFFF00"/>
                </a:solidFill>
              </a:rPr>
              <a:t>,b</a:t>
            </a:r>
            <a:r>
              <a:rPr lang="en-US" sz="1400" dirty="0" smtClean="0">
                <a:solidFill>
                  <a:srgbClr val="FFFF00"/>
                </a:solidFill>
              </a:rPr>
              <a:t>);</a:t>
            </a:r>
            <a:endParaRPr lang="hu-HU" sz="1400" dirty="0" smtClean="0">
              <a:solidFill>
                <a:srgbClr val="FFFF00"/>
              </a:solidFill>
            </a:endParaRPr>
          </a:p>
          <a:p>
            <a:r>
              <a:rPr lang="hu-HU" sz="1400" dirty="0" smtClean="0"/>
              <a:t>   </a:t>
            </a:r>
            <a:r>
              <a:rPr lang="en-US" sz="1400" dirty="0" smtClean="0">
                <a:solidFill>
                  <a:schemeClr val="bg1"/>
                </a:solidFill>
              </a:rPr>
              <a:t>Write(</a:t>
            </a:r>
            <a:r>
              <a:rPr lang="hu-HU" sz="1400" dirty="0" smtClean="0">
                <a:solidFill>
                  <a:schemeClr val="bg1"/>
                </a:solidFill>
              </a:rPr>
              <a:t>b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hu-HU" sz="1400" dirty="0" smtClean="0">
                <a:solidFill>
                  <a:schemeClr val="bg1"/>
                </a:solidFill>
              </a:rPr>
              <a:t>Write(</a:t>
            </a:r>
            <a:r>
              <a:rPr lang="en-US" sz="1400" dirty="0" smtClean="0">
                <a:solidFill>
                  <a:schemeClr val="bg1"/>
                </a:solidFill>
              </a:rPr>
              <a:t>‘</a:t>
            </a:r>
            <a:r>
              <a:rPr lang="hu-HU" sz="1400" dirty="0" smtClean="0">
                <a:solidFill>
                  <a:schemeClr val="bg1"/>
                </a:solidFill>
              </a:rPr>
              <a:t>b</a:t>
            </a:r>
            <a:r>
              <a:rPr lang="en-US" sz="1400" dirty="0" smtClean="0">
                <a:solidFill>
                  <a:schemeClr val="bg1"/>
                </a:solidFill>
              </a:rPr>
              <a:t>=‘);</a:t>
            </a:r>
            <a:r>
              <a:rPr lang="en-US" sz="1400" dirty="0" err="1" smtClean="0">
                <a:solidFill>
                  <a:schemeClr val="bg1"/>
                </a:solidFill>
              </a:rPr>
              <a:t>readln</a:t>
            </a:r>
            <a:r>
              <a:rPr lang="en-US" sz="1400" dirty="0" smtClean="0">
                <a:solidFill>
                  <a:schemeClr val="bg1"/>
                </a:solidFill>
              </a:rPr>
              <a:t>(</a:t>
            </a:r>
            <a:r>
              <a:rPr lang="hu-HU" sz="1400" dirty="0" smtClean="0">
                <a:solidFill>
                  <a:schemeClr val="bg1"/>
                </a:solidFill>
              </a:rPr>
              <a:t>b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en-US" sz="1400" dirty="0" err="1" smtClean="0">
                <a:solidFill>
                  <a:srgbClr val="FFFF00"/>
                </a:solidFill>
              </a:rPr>
              <a:t>Negyzetre</a:t>
            </a:r>
            <a:r>
              <a:rPr lang="en-US" sz="1400" dirty="0" smtClean="0">
                <a:solidFill>
                  <a:srgbClr val="FFFF00"/>
                </a:solidFill>
              </a:rPr>
              <a:t>(</a:t>
            </a:r>
            <a:r>
              <a:rPr lang="hu-HU" sz="1400" dirty="0" smtClean="0">
                <a:solidFill>
                  <a:srgbClr val="FFFF00"/>
                </a:solidFill>
              </a:rPr>
              <a:t>b,b</a:t>
            </a:r>
            <a:r>
              <a:rPr lang="en-US" sz="1400" dirty="0" smtClean="0">
                <a:solidFill>
                  <a:srgbClr val="FFFF00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hu-HU" sz="1400" dirty="0" smtClean="0">
                <a:solidFill>
                  <a:srgbClr val="FFFF00"/>
                </a:solidFill>
              </a:rPr>
              <a:t>   </a:t>
            </a:r>
            <a:r>
              <a:rPr lang="en-US" sz="1400" dirty="0" err="1" smtClean="0">
                <a:solidFill>
                  <a:srgbClr val="FFFF00"/>
                </a:solidFill>
              </a:rPr>
              <a:t>Negyzetre</a:t>
            </a:r>
            <a:r>
              <a:rPr lang="en-US" sz="1400" dirty="0" smtClean="0">
                <a:solidFill>
                  <a:srgbClr val="FFFF00"/>
                </a:solidFill>
              </a:rPr>
              <a:t>(</a:t>
            </a:r>
            <a:r>
              <a:rPr lang="hu-HU" sz="1400" dirty="0" smtClean="0">
                <a:solidFill>
                  <a:srgbClr val="FFFF00"/>
                </a:solidFill>
              </a:rPr>
              <a:t>5,b</a:t>
            </a:r>
            <a:r>
              <a:rPr lang="en-US" sz="1400" dirty="0" smtClean="0">
                <a:solidFill>
                  <a:srgbClr val="FFFF00"/>
                </a:solidFill>
              </a:rPr>
              <a:t>);</a:t>
            </a:r>
          </a:p>
          <a:p>
            <a:r>
              <a:rPr lang="hu-HU" sz="1400" dirty="0" smtClean="0"/>
              <a:t>    </a:t>
            </a:r>
            <a:r>
              <a:rPr lang="en-US" sz="1400" dirty="0" smtClean="0">
                <a:solidFill>
                  <a:schemeClr val="bg1"/>
                </a:solidFill>
              </a:rPr>
              <a:t>Write(</a:t>
            </a:r>
            <a:r>
              <a:rPr lang="hu-HU" sz="1400" dirty="0" smtClean="0">
                <a:solidFill>
                  <a:schemeClr val="bg1"/>
                </a:solidFill>
              </a:rPr>
              <a:t>b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hu-HU" sz="1400" dirty="0" smtClean="0">
                <a:solidFill>
                  <a:schemeClr val="bg1"/>
                </a:solidFill>
              </a:rPr>
              <a:t>    Write(</a:t>
            </a:r>
            <a:r>
              <a:rPr lang="en-US" sz="1400" dirty="0" smtClean="0">
                <a:solidFill>
                  <a:schemeClr val="bg1"/>
                </a:solidFill>
              </a:rPr>
              <a:t>‘</a:t>
            </a:r>
            <a:r>
              <a:rPr lang="hu-HU" sz="1400" dirty="0" smtClean="0">
                <a:solidFill>
                  <a:schemeClr val="bg1"/>
                </a:solidFill>
              </a:rPr>
              <a:t>x</a:t>
            </a:r>
            <a:r>
              <a:rPr lang="en-US" sz="1400" dirty="0" smtClean="0">
                <a:solidFill>
                  <a:schemeClr val="bg1"/>
                </a:solidFill>
              </a:rPr>
              <a:t>=‘);</a:t>
            </a:r>
            <a:r>
              <a:rPr lang="en-US" sz="1400" dirty="0" err="1" smtClean="0">
                <a:solidFill>
                  <a:schemeClr val="bg1"/>
                </a:solidFill>
              </a:rPr>
              <a:t>readln</a:t>
            </a:r>
            <a:r>
              <a:rPr lang="en-US" sz="1400" dirty="0" smtClean="0">
                <a:solidFill>
                  <a:schemeClr val="bg1"/>
                </a:solidFill>
              </a:rPr>
              <a:t>(</a:t>
            </a:r>
            <a:r>
              <a:rPr lang="hu-HU" sz="1400" dirty="0" smtClean="0">
                <a:solidFill>
                  <a:schemeClr val="bg1"/>
                </a:solidFill>
              </a:rPr>
              <a:t>x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hu-HU" sz="1400" dirty="0" smtClean="0">
                <a:solidFill>
                  <a:schemeClr val="bg1"/>
                </a:solidFill>
              </a:rPr>
              <a:t>    Write(</a:t>
            </a:r>
            <a:r>
              <a:rPr lang="en-US" sz="1400" dirty="0" smtClean="0">
                <a:solidFill>
                  <a:schemeClr val="bg1"/>
                </a:solidFill>
              </a:rPr>
              <a:t>‘</a:t>
            </a:r>
            <a:r>
              <a:rPr lang="hu-HU" sz="1400" dirty="0" smtClean="0">
                <a:solidFill>
                  <a:schemeClr val="bg1"/>
                </a:solidFill>
              </a:rPr>
              <a:t>y</a:t>
            </a:r>
            <a:r>
              <a:rPr lang="en-US" sz="1400" dirty="0" smtClean="0">
                <a:solidFill>
                  <a:schemeClr val="bg1"/>
                </a:solidFill>
              </a:rPr>
              <a:t>=‘);</a:t>
            </a:r>
            <a:r>
              <a:rPr lang="en-US" sz="1400" dirty="0" err="1" smtClean="0">
                <a:solidFill>
                  <a:schemeClr val="bg1"/>
                </a:solidFill>
              </a:rPr>
              <a:t>readln</a:t>
            </a:r>
            <a:r>
              <a:rPr lang="en-US" sz="1400" dirty="0" smtClean="0">
                <a:solidFill>
                  <a:schemeClr val="bg1"/>
                </a:solidFill>
              </a:rPr>
              <a:t>(</a:t>
            </a:r>
            <a:r>
              <a:rPr lang="hu-HU" sz="1400" dirty="0" smtClean="0">
                <a:solidFill>
                  <a:schemeClr val="bg1"/>
                </a:solidFill>
              </a:rPr>
              <a:t>y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hu-HU" sz="1400" dirty="0" smtClean="0">
                <a:solidFill>
                  <a:srgbClr val="FFFF00"/>
                </a:solidFill>
              </a:rPr>
              <a:t>    </a:t>
            </a:r>
            <a:r>
              <a:rPr lang="en-US" sz="1400" dirty="0" err="1" smtClean="0">
                <a:solidFill>
                  <a:srgbClr val="FFFF00"/>
                </a:solidFill>
              </a:rPr>
              <a:t>Negyzetre</a:t>
            </a:r>
            <a:r>
              <a:rPr lang="en-US" sz="1400" dirty="0" smtClean="0">
                <a:solidFill>
                  <a:srgbClr val="FFFF00"/>
                </a:solidFill>
              </a:rPr>
              <a:t>(</a:t>
            </a:r>
            <a:r>
              <a:rPr lang="hu-HU" sz="1400" dirty="0" smtClean="0">
                <a:solidFill>
                  <a:srgbClr val="FFFF00"/>
                </a:solidFill>
              </a:rPr>
              <a:t>x,b</a:t>
            </a:r>
            <a:r>
              <a:rPr lang="en-US" sz="1400" dirty="0" smtClean="0">
                <a:solidFill>
                  <a:srgbClr val="FFFF00"/>
                </a:solidFill>
              </a:rPr>
              <a:t>);</a:t>
            </a:r>
            <a:r>
              <a:rPr lang="hu-HU" sz="1400" dirty="0" smtClean="0">
                <a:solidFill>
                  <a:srgbClr val="FFFF00"/>
                </a:solidFill>
              </a:rPr>
              <a:t> </a:t>
            </a:r>
            <a:r>
              <a:rPr lang="en-US" sz="1400" dirty="0" err="1" smtClean="0">
                <a:solidFill>
                  <a:srgbClr val="FFFF00"/>
                </a:solidFill>
              </a:rPr>
              <a:t>Negyzetre</a:t>
            </a:r>
            <a:r>
              <a:rPr lang="en-US" sz="1400" dirty="0" smtClean="0">
                <a:solidFill>
                  <a:srgbClr val="FFFF00"/>
                </a:solidFill>
              </a:rPr>
              <a:t>(</a:t>
            </a:r>
            <a:r>
              <a:rPr lang="hu-HU" sz="1400" dirty="0" smtClean="0">
                <a:solidFill>
                  <a:srgbClr val="FFFF00"/>
                </a:solidFill>
              </a:rPr>
              <a:t>x,y</a:t>
            </a:r>
            <a:r>
              <a:rPr lang="en-US" sz="1400" dirty="0" smtClean="0">
                <a:solidFill>
                  <a:srgbClr val="FFFF00"/>
                </a:solidFill>
              </a:rPr>
              <a:t>);</a:t>
            </a:r>
            <a:r>
              <a:rPr lang="hu-HU" sz="1400" dirty="0" smtClean="0">
                <a:solidFill>
                  <a:srgbClr val="FFFF00"/>
                </a:solidFill>
              </a:rPr>
              <a:t> </a:t>
            </a:r>
            <a:r>
              <a:rPr lang="en-US" sz="1400" dirty="0" err="1" smtClean="0">
                <a:solidFill>
                  <a:srgbClr val="FFFF00"/>
                </a:solidFill>
              </a:rPr>
              <a:t>Negyzetre</a:t>
            </a:r>
            <a:r>
              <a:rPr lang="en-US" sz="1400" dirty="0" smtClean="0">
                <a:solidFill>
                  <a:srgbClr val="FFFF00"/>
                </a:solidFill>
              </a:rPr>
              <a:t>(</a:t>
            </a:r>
            <a:r>
              <a:rPr lang="hu-HU" sz="1400" dirty="0" smtClean="0">
                <a:solidFill>
                  <a:srgbClr val="FFFF00"/>
                </a:solidFill>
              </a:rPr>
              <a:t>5,x</a:t>
            </a:r>
            <a:r>
              <a:rPr lang="en-US" sz="1400" dirty="0" smtClean="0">
                <a:solidFill>
                  <a:srgbClr val="FFFF00"/>
                </a:solidFill>
              </a:rPr>
              <a:t>);</a:t>
            </a:r>
            <a:r>
              <a:rPr lang="hu-HU" sz="1400" dirty="0" smtClean="0">
                <a:solidFill>
                  <a:srgbClr val="FFFF00"/>
                </a:solidFill>
              </a:rPr>
              <a:t>  </a:t>
            </a:r>
            <a:r>
              <a:rPr lang="en-US" sz="1400" dirty="0" err="1" smtClean="0">
                <a:solidFill>
                  <a:srgbClr val="FFFF00"/>
                </a:solidFill>
              </a:rPr>
              <a:t>Negyzetre</a:t>
            </a:r>
            <a:r>
              <a:rPr lang="en-US" sz="1400" dirty="0" smtClean="0">
                <a:solidFill>
                  <a:srgbClr val="FFFF00"/>
                </a:solidFill>
              </a:rPr>
              <a:t>(</a:t>
            </a:r>
            <a:r>
              <a:rPr lang="hu-HU" sz="1400" dirty="0" smtClean="0">
                <a:solidFill>
                  <a:srgbClr val="FFFF00"/>
                </a:solidFill>
              </a:rPr>
              <a:t>a,y</a:t>
            </a:r>
            <a:r>
              <a:rPr lang="en-US" sz="1400" dirty="0" smtClean="0">
                <a:solidFill>
                  <a:srgbClr val="FFFF00"/>
                </a:solidFill>
              </a:rPr>
              <a:t>);</a:t>
            </a:r>
          </a:p>
          <a:p>
            <a:r>
              <a:rPr lang="hu-HU" sz="1400" dirty="0" smtClean="0">
                <a:solidFill>
                  <a:srgbClr val="FFFF00"/>
                </a:solidFill>
              </a:rPr>
              <a:t>......</a:t>
            </a:r>
            <a:r>
              <a:rPr lang="en-US" sz="1400" dirty="0" smtClean="0">
                <a:solidFill>
                  <a:schemeClr val="bg1"/>
                </a:solidFill>
              </a:rPr>
              <a:t> Write(</a:t>
            </a:r>
            <a:r>
              <a:rPr lang="hu-HU" sz="1400" dirty="0" smtClean="0">
                <a:solidFill>
                  <a:schemeClr val="bg1"/>
                </a:solidFill>
              </a:rPr>
              <a:t>...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en-US" sz="1400" dirty="0" smtClean="0">
              <a:solidFill>
                <a:srgbClr val="FFFF00"/>
              </a:solidFill>
            </a:endParaRPr>
          </a:p>
          <a:p>
            <a:r>
              <a:rPr lang="hu-HU" sz="1400" dirty="0" smtClean="0">
                <a:solidFill>
                  <a:schemeClr val="bg1"/>
                </a:solidFill>
              </a:rPr>
              <a:t>End.</a:t>
            </a:r>
            <a:endParaRPr lang="ro-RO" sz="1400" dirty="0">
              <a:solidFill>
                <a:schemeClr val="bg1"/>
              </a:solidFill>
            </a:endParaRPr>
          </a:p>
        </p:txBody>
      </p:sp>
      <p:sp>
        <p:nvSpPr>
          <p:cNvPr id="18" name="Oval 17"/>
          <p:cNvSpPr/>
          <p:nvPr/>
        </p:nvSpPr>
        <p:spPr>
          <a:xfrm>
            <a:off x="7143768" y="4500570"/>
            <a:ext cx="1785950" cy="128588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err="1" smtClean="0"/>
              <a:t>Aktu</a:t>
            </a:r>
            <a:r>
              <a:rPr lang="hu-HU" dirty="0" smtClean="0"/>
              <a:t>ális</a:t>
            </a:r>
          </a:p>
          <a:p>
            <a:pPr algn="ctr"/>
            <a:r>
              <a:rPr lang="hu-HU" dirty="0" smtClean="0"/>
              <a:t> </a:t>
            </a:r>
            <a:r>
              <a:rPr lang="hu-HU" b="1" dirty="0" smtClean="0">
                <a:solidFill>
                  <a:srgbClr val="00B0F0"/>
                </a:solidFill>
              </a:rPr>
              <a:t>a, b, x, y</a:t>
            </a:r>
            <a:r>
              <a:rPr lang="hu-HU" dirty="0" smtClean="0">
                <a:solidFill>
                  <a:srgbClr val="00B0F0"/>
                </a:solidFill>
              </a:rPr>
              <a:t> </a:t>
            </a:r>
            <a:r>
              <a:rPr lang="hu-HU" dirty="0" smtClean="0"/>
              <a:t>paraméter</a:t>
            </a:r>
            <a:endParaRPr lang="ro-RO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4000"/>
                            </p:stCondLst>
                            <p:childTnLst>
                              <p:par>
                                <p:cTn id="16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6000"/>
                            </p:stCondLst>
                            <p:childTnLst>
                              <p:par>
                                <p:cTn id="19" presetID="0" presetClass="path" presetSubtype="0" accel="50000" decel="5000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711 0.22407 C 0.05382 0.12083 0.11476 0.01759 0.13994 -0.02338 " pathEditMode="relative" rAng="0" ptsTypes="aA">
                                      <p:cBhvr>
                                        <p:cTn id="20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300" y="-124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8000"/>
                            </p:stCondLst>
                            <p:childTnLst>
                              <p:par>
                                <p:cTn id="22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5" grpId="1" animBg="1"/>
      <p:bldP spid="8" grpId="0" animBg="1"/>
      <p:bldP spid="9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428728" y="1142984"/>
            <a:ext cx="6215106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ro-RO" dirty="0" err="1" smtClean="0"/>
              <a:t>Procedure</a:t>
            </a:r>
            <a:r>
              <a:rPr lang="ro-RO" dirty="0" smtClean="0"/>
              <a:t> </a:t>
            </a:r>
            <a:r>
              <a:rPr lang="ro-RO" dirty="0" err="1" smtClean="0"/>
              <a:t>negyzetre</a:t>
            </a:r>
            <a:r>
              <a:rPr lang="ro-RO" dirty="0" smtClean="0"/>
              <a:t>(</a:t>
            </a:r>
            <a:r>
              <a:rPr lang="en-US" dirty="0" smtClean="0"/>
              <a:t>a:integer; </a:t>
            </a:r>
            <a:r>
              <a:rPr lang="en-US" b="1" dirty="0" err="1" smtClean="0">
                <a:solidFill>
                  <a:srgbClr val="FFFF00"/>
                </a:solidFill>
              </a:rPr>
              <a:t>var</a:t>
            </a:r>
            <a:r>
              <a:rPr lang="en-US" b="1" dirty="0" smtClean="0">
                <a:solidFill>
                  <a:srgbClr val="FFFF00"/>
                </a:solidFill>
              </a:rPr>
              <a:t> </a:t>
            </a:r>
            <a:r>
              <a:rPr lang="en-US" dirty="0"/>
              <a:t>b</a:t>
            </a:r>
            <a:r>
              <a:rPr lang="ro-RO" dirty="0" smtClean="0"/>
              <a:t>:</a:t>
            </a:r>
            <a:r>
              <a:rPr lang="ro-RO" dirty="0" err="1" smtClean="0"/>
              <a:t>integer</a:t>
            </a:r>
            <a:r>
              <a:rPr lang="ro-RO" dirty="0" smtClean="0"/>
              <a:t>)</a:t>
            </a:r>
            <a:r>
              <a:rPr lang="en-US" dirty="0" smtClean="0"/>
              <a:t>;</a:t>
            </a:r>
          </a:p>
          <a:p>
            <a:pPr algn="ctr"/>
            <a:r>
              <a:rPr lang="en-US" dirty="0" smtClean="0"/>
              <a:t>Begin</a:t>
            </a:r>
          </a:p>
          <a:p>
            <a:pPr algn="ctr"/>
            <a:r>
              <a:rPr lang="en-US" dirty="0" smtClean="0"/>
              <a:t>             b:=a*a;</a:t>
            </a:r>
          </a:p>
          <a:p>
            <a:pPr algn="ctr"/>
            <a:r>
              <a:rPr lang="en-US" dirty="0" smtClean="0"/>
              <a:t>End;</a:t>
            </a:r>
            <a:endParaRPr lang="ro-RO" dirty="0" smtClean="0"/>
          </a:p>
          <a:p>
            <a:pPr algn="ctr"/>
            <a:endParaRPr lang="ro-RO" dirty="0"/>
          </a:p>
        </p:txBody>
      </p:sp>
      <p:sp>
        <p:nvSpPr>
          <p:cNvPr id="5" name="Schemă logică: Operație manuală 4"/>
          <p:cNvSpPr/>
          <p:nvPr/>
        </p:nvSpPr>
        <p:spPr>
          <a:xfrm>
            <a:off x="2071670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6" name="Schemă logică: Operație manuală 5"/>
          <p:cNvSpPr/>
          <p:nvPr/>
        </p:nvSpPr>
        <p:spPr>
          <a:xfrm>
            <a:off x="350043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8" name="Oval 7"/>
          <p:cNvSpPr/>
          <p:nvPr/>
        </p:nvSpPr>
        <p:spPr>
          <a:xfrm>
            <a:off x="857224" y="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/>
              <a:t>a</a:t>
            </a:r>
            <a:endParaRPr lang="ro-RO" dirty="0"/>
          </a:p>
        </p:txBody>
      </p:sp>
      <p:sp>
        <p:nvSpPr>
          <p:cNvPr id="9" name="Oval 8"/>
          <p:cNvSpPr/>
          <p:nvPr/>
        </p:nvSpPr>
        <p:spPr>
          <a:xfrm>
            <a:off x="3643306" y="214290"/>
            <a:ext cx="428628" cy="428628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/>
              <a:t>b</a:t>
            </a:r>
            <a:endParaRPr lang="ro-RO" dirty="0"/>
          </a:p>
        </p:txBody>
      </p:sp>
      <p:sp>
        <p:nvSpPr>
          <p:cNvPr id="10" name="Dreptunghi rotunjit 9"/>
          <p:cNvSpPr/>
          <p:nvPr/>
        </p:nvSpPr>
        <p:spPr>
          <a:xfrm>
            <a:off x="357158" y="-24"/>
            <a:ext cx="5572164" cy="928670"/>
          </a:xfrm>
          <a:prstGeom prst="roundRect">
            <a:avLst>
              <a:gd name="adj" fmla="val 9353"/>
            </a:avLst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hu-HU" dirty="0" smtClean="0"/>
          </a:p>
          <a:p>
            <a:pPr algn="r"/>
            <a:r>
              <a:rPr lang="hu-HU" dirty="0" smtClean="0"/>
              <a:t>Deklaratív rész: </a:t>
            </a:r>
          </a:p>
          <a:p>
            <a:r>
              <a:rPr lang="hu-HU" dirty="0" smtClean="0"/>
              <a:t>Globális változók: var </a:t>
            </a:r>
            <a:r>
              <a:rPr lang="hu-HU" dirty="0" smtClean="0"/>
              <a:t>b</a:t>
            </a:r>
            <a:r>
              <a:rPr lang="hu-HU" dirty="0" smtClean="0"/>
              <a:t>: integer</a:t>
            </a:r>
            <a:r>
              <a:rPr lang="en-US" dirty="0" smtClean="0"/>
              <a:t>;</a:t>
            </a:r>
          </a:p>
          <a:p>
            <a:endParaRPr lang="en-US" dirty="0" smtClean="0"/>
          </a:p>
          <a:p>
            <a:endParaRPr lang="ro-RO" dirty="0"/>
          </a:p>
        </p:txBody>
      </p:sp>
      <p:sp>
        <p:nvSpPr>
          <p:cNvPr id="11" name="Dreptunghi rotunjit 10"/>
          <p:cNvSpPr/>
          <p:nvPr/>
        </p:nvSpPr>
        <p:spPr>
          <a:xfrm>
            <a:off x="785786" y="857232"/>
            <a:ext cx="7500990" cy="278608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cxnSp>
        <p:nvCxnSpPr>
          <p:cNvPr id="12" name="Conector drept cu săgeată 11"/>
          <p:cNvCxnSpPr/>
          <p:nvPr/>
        </p:nvCxnSpPr>
        <p:spPr>
          <a:xfrm flipV="1">
            <a:off x="4500562" y="1142984"/>
            <a:ext cx="2071702" cy="857256"/>
          </a:xfrm>
          <a:prstGeom prst="straightConnector1">
            <a:avLst/>
          </a:prstGeom>
          <a:ln w="5715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Dreptunghi 12"/>
          <p:cNvSpPr/>
          <p:nvPr/>
        </p:nvSpPr>
        <p:spPr>
          <a:xfrm>
            <a:off x="6572264" y="642918"/>
            <a:ext cx="2286016" cy="7143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b="1" dirty="0" smtClean="0">
                <a:solidFill>
                  <a:srgbClr val="FFFF00"/>
                </a:solidFill>
              </a:rPr>
              <a:t>a </a:t>
            </a:r>
            <a:r>
              <a:rPr lang="hu-HU" dirty="0" smtClean="0"/>
              <a:t>paraméter</a:t>
            </a:r>
            <a:r>
              <a:rPr lang="en-US" dirty="0" smtClean="0"/>
              <a:t>, </a:t>
            </a:r>
            <a:r>
              <a:rPr lang="hu-HU" dirty="0" smtClean="0">
                <a:solidFill>
                  <a:srgbClr val="002060"/>
                </a:solidFill>
              </a:rPr>
              <a:t>értékszerint</a:t>
            </a:r>
            <a:endParaRPr lang="ro-RO" dirty="0">
              <a:solidFill>
                <a:srgbClr val="002060"/>
              </a:solidFill>
            </a:endParaRPr>
          </a:p>
        </p:txBody>
      </p:sp>
      <p:sp>
        <p:nvSpPr>
          <p:cNvPr id="14" name="Dreptunghi 13"/>
          <p:cNvSpPr/>
          <p:nvPr/>
        </p:nvSpPr>
        <p:spPr>
          <a:xfrm>
            <a:off x="6786578" y="1285860"/>
            <a:ext cx="2357422" cy="7143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en-US" b="1" dirty="0" smtClean="0">
                <a:solidFill>
                  <a:srgbClr val="FFFF00"/>
                </a:solidFill>
              </a:rPr>
              <a:t>b</a:t>
            </a:r>
            <a:r>
              <a:rPr lang="hu-HU" b="1" dirty="0" smtClean="0">
                <a:solidFill>
                  <a:srgbClr val="FFFF00"/>
                </a:solidFill>
              </a:rPr>
              <a:t> </a:t>
            </a:r>
            <a:r>
              <a:rPr lang="hu-HU" dirty="0" smtClean="0"/>
              <a:t>paraméter, </a:t>
            </a:r>
            <a:r>
              <a:rPr lang="hu-HU" dirty="0" smtClean="0">
                <a:solidFill>
                  <a:srgbClr val="002060"/>
                </a:solidFill>
              </a:rPr>
              <a:t>címszerint</a:t>
            </a:r>
            <a:endParaRPr lang="ro-RO" dirty="0">
              <a:solidFill>
                <a:srgbClr val="002060"/>
              </a:solidFill>
            </a:endParaRPr>
          </a:p>
        </p:txBody>
      </p:sp>
      <p:cxnSp>
        <p:nvCxnSpPr>
          <p:cNvPr id="15" name="Conector drept cu săgeată 14"/>
          <p:cNvCxnSpPr/>
          <p:nvPr/>
        </p:nvCxnSpPr>
        <p:spPr>
          <a:xfrm flipV="1">
            <a:off x="5857884" y="1571612"/>
            <a:ext cx="928694" cy="428628"/>
          </a:xfrm>
          <a:prstGeom prst="straightConnector1">
            <a:avLst/>
          </a:prstGeom>
          <a:ln w="5715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Dreptunghi rotunjit 19"/>
          <p:cNvSpPr/>
          <p:nvPr/>
        </p:nvSpPr>
        <p:spPr>
          <a:xfrm>
            <a:off x="2714612" y="3571876"/>
            <a:ext cx="6286544" cy="328612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cxnSp>
        <p:nvCxnSpPr>
          <p:cNvPr id="21" name="Conector drept cu săgeată 20"/>
          <p:cNvCxnSpPr/>
          <p:nvPr/>
        </p:nvCxnSpPr>
        <p:spPr>
          <a:xfrm flipV="1">
            <a:off x="5214942" y="4214818"/>
            <a:ext cx="2928958" cy="1571636"/>
          </a:xfrm>
          <a:prstGeom prst="straightConnector1">
            <a:avLst/>
          </a:prstGeom>
          <a:ln w="38100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Oval 21"/>
          <p:cNvSpPr/>
          <p:nvPr/>
        </p:nvSpPr>
        <p:spPr>
          <a:xfrm>
            <a:off x="7572396" y="3071810"/>
            <a:ext cx="1428760" cy="128588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Glob</a:t>
            </a:r>
            <a:r>
              <a:rPr lang="hu-HU" dirty="0" smtClean="0"/>
              <a:t>á</a:t>
            </a:r>
            <a:r>
              <a:rPr lang="en-US" dirty="0" err="1" smtClean="0"/>
              <a:t>lis</a:t>
            </a:r>
            <a:r>
              <a:rPr lang="hu-HU" dirty="0" smtClean="0"/>
              <a:t> </a:t>
            </a:r>
            <a:r>
              <a:rPr lang="hu-HU" b="1" dirty="0" smtClean="0">
                <a:solidFill>
                  <a:srgbClr val="FFFF00"/>
                </a:solidFill>
              </a:rPr>
              <a:t>b</a:t>
            </a:r>
            <a:r>
              <a:rPr lang="hu-HU" dirty="0" smtClean="0"/>
              <a:t> </a:t>
            </a:r>
            <a:r>
              <a:rPr lang="hu-HU" dirty="0" smtClean="0"/>
              <a:t>változó</a:t>
            </a:r>
            <a:endParaRPr lang="ro-RO" dirty="0"/>
          </a:p>
        </p:txBody>
      </p:sp>
      <p:sp>
        <p:nvSpPr>
          <p:cNvPr id="23" name="CasetăText 22"/>
          <p:cNvSpPr txBox="1"/>
          <p:nvPr/>
        </p:nvSpPr>
        <p:spPr>
          <a:xfrm>
            <a:off x="3214678" y="3643314"/>
            <a:ext cx="5500726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400" dirty="0" smtClean="0">
                <a:solidFill>
                  <a:schemeClr val="bg1"/>
                </a:solidFill>
              </a:rPr>
              <a:t>Begin</a:t>
            </a:r>
          </a:p>
          <a:p>
            <a:r>
              <a:rPr lang="hu-HU" sz="1400" dirty="0" smtClean="0"/>
              <a:t> </a:t>
            </a:r>
            <a:r>
              <a:rPr lang="hu-HU" sz="1400" dirty="0" smtClean="0">
                <a:solidFill>
                  <a:schemeClr val="bg1"/>
                </a:solidFill>
              </a:rPr>
              <a:t>write(</a:t>
            </a:r>
            <a:r>
              <a:rPr lang="en-US" sz="1400" dirty="0" smtClean="0">
                <a:solidFill>
                  <a:schemeClr val="bg1"/>
                </a:solidFill>
              </a:rPr>
              <a:t>‘</a:t>
            </a:r>
            <a:r>
              <a:rPr lang="hu-HU" sz="1400" dirty="0" smtClean="0">
                <a:solidFill>
                  <a:schemeClr val="bg1"/>
                </a:solidFill>
              </a:rPr>
              <a:t>b</a:t>
            </a:r>
            <a:r>
              <a:rPr lang="en-US" sz="1400" dirty="0" smtClean="0">
                <a:solidFill>
                  <a:schemeClr val="bg1"/>
                </a:solidFill>
              </a:rPr>
              <a:t>=‘);</a:t>
            </a:r>
            <a:r>
              <a:rPr lang="en-US" sz="1400" dirty="0" err="1" smtClean="0">
                <a:solidFill>
                  <a:schemeClr val="bg1"/>
                </a:solidFill>
              </a:rPr>
              <a:t>readln</a:t>
            </a:r>
            <a:r>
              <a:rPr lang="en-US" sz="1400" dirty="0" smtClean="0">
                <a:solidFill>
                  <a:schemeClr val="bg1"/>
                </a:solidFill>
              </a:rPr>
              <a:t>(</a:t>
            </a:r>
            <a:r>
              <a:rPr lang="hu-HU" sz="1400" dirty="0" smtClean="0">
                <a:solidFill>
                  <a:schemeClr val="bg1"/>
                </a:solidFill>
              </a:rPr>
              <a:t>b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en-US" sz="1400" dirty="0" err="1" smtClean="0">
                <a:solidFill>
                  <a:srgbClr val="FFFF00"/>
                </a:solidFill>
              </a:rPr>
              <a:t>Negyzetre</a:t>
            </a:r>
            <a:r>
              <a:rPr lang="en-US" sz="1400" dirty="0" smtClean="0">
                <a:solidFill>
                  <a:srgbClr val="FFFF00"/>
                </a:solidFill>
              </a:rPr>
              <a:t>(</a:t>
            </a:r>
            <a:r>
              <a:rPr lang="hu-HU" sz="1400" dirty="0" smtClean="0">
                <a:solidFill>
                  <a:srgbClr val="FFFF00"/>
                </a:solidFill>
              </a:rPr>
              <a:t>b,b</a:t>
            </a:r>
            <a:r>
              <a:rPr lang="en-US" sz="1400" dirty="0" smtClean="0">
                <a:solidFill>
                  <a:srgbClr val="FFFF00"/>
                </a:solidFill>
              </a:rPr>
              <a:t>);</a:t>
            </a:r>
            <a:endParaRPr lang="hu-HU" sz="1400" dirty="0" smtClean="0">
              <a:solidFill>
                <a:srgbClr val="FFFF00"/>
              </a:solidFill>
            </a:endParaRPr>
          </a:p>
          <a:p>
            <a:r>
              <a:rPr lang="en-US" sz="1400" dirty="0" smtClean="0">
                <a:solidFill>
                  <a:schemeClr val="bg1"/>
                </a:solidFill>
              </a:rPr>
              <a:t>Write(</a:t>
            </a:r>
            <a:r>
              <a:rPr lang="hu-HU" sz="1400" dirty="0" smtClean="0">
                <a:solidFill>
                  <a:schemeClr val="bg1"/>
                </a:solidFill>
              </a:rPr>
              <a:t>b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hu-HU" sz="1400" dirty="0" smtClean="0">
                <a:solidFill>
                  <a:schemeClr val="bg1"/>
                </a:solidFill>
              </a:rPr>
              <a:t>End.</a:t>
            </a:r>
            <a:endParaRPr lang="ro-RO" sz="1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4000"/>
                            </p:stCondLst>
                            <p:childTnLst>
                              <p:par>
                                <p:cTn id="16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6000"/>
                            </p:stCondLst>
                            <p:childTnLst>
                              <p:par>
                                <p:cTn id="19" presetID="0" presetClass="path" presetSubtype="0" accel="50000" decel="5000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711 0.22407 C 0.05382 0.12083 0.11476 0.01759 0.13994 -0.02338 " pathEditMode="relative" rAng="0" ptsTypes="aA">
                                      <p:cBhvr>
                                        <p:cTn id="20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300" y="-124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8000"/>
                            </p:stCondLst>
                            <p:childTnLst>
                              <p:par>
                                <p:cTn id="22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8000"/>
                            </p:stCondLst>
                            <p:childTnLst>
                              <p:par>
                                <p:cTn id="25" presetID="0" presetClass="path" presetSubtype="0" accel="50000" decel="5000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C -0.04323 -0.02451 -0.08646 -0.04925 -0.13507 -0.05388 C -0.18368 -0.05827 -0.26528 -0.03237 -0.29132 -0.02798 " pathEditMode="relative" ptsTypes="aaA">
                                      <p:cBhvr>
                                        <p:cTn id="26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5" grpId="1" animBg="1"/>
      <p:bldP spid="8" grpId="0" animBg="1"/>
      <p:bldP spid="9" grpId="0" animBg="1"/>
      <p:bldP spid="9" grpId="1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428728" y="1142984"/>
            <a:ext cx="6215106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en-US" dirty="0" smtClean="0"/>
              <a:t>      </a:t>
            </a:r>
            <a:r>
              <a:rPr lang="ro-RO" dirty="0" err="1" smtClean="0"/>
              <a:t>Procedure</a:t>
            </a:r>
            <a:r>
              <a:rPr lang="ro-RO" dirty="0" smtClean="0"/>
              <a:t> </a:t>
            </a:r>
            <a:r>
              <a:rPr lang="ro-RO" dirty="0" err="1" smtClean="0"/>
              <a:t>negyzetre</a:t>
            </a:r>
            <a:r>
              <a:rPr lang="ro-RO" dirty="0" smtClean="0"/>
              <a:t>(</a:t>
            </a:r>
            <a:r>
              <a:rPr lang="en-US" dirty="0" smtClean="0"/>
              <a:t>a:integer</a:t>
            </a:r>
            <a:r>
              <a:rPr lang="ro-RO" dirty="0" smtClean="0"/>
              <a:t>)</a:t>
            </a:r>
            <a:r>
              <a:rPr lang="en-US" dirty="0" smtClean="0"/>
              <a:t>;</a:t>
            </a:r>
          </a:p>
          <a:p>
            <a:pPr algn="ctr"/>
            <a:r>
              <a:rPr lang="en-US" dirty="0" err="1" smtClean="0"/>
              <a:t>Var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FFFF00"/>
                </a:solidFill>
              </a:rPr>
              <a:t>c:</a:t>
            </a:r>
            <a:r>
              <a:rPr lang="en-US" dirty="0" smtClean="0"/>
              <a:t>integer;</a:t>
            </a:r>
          </a:p>
          <a:p>
            <a:pPr algn="ctr"/>
            <a:r>
              <a:rPr lang="en-US" dirty="0" smtClean="0"/>
              <a:t>Begin</a:t>
            </a:r>
          </a:p>
          <a:p>
            <a:pPr algn="ctr"/>
            <a:r>
              <a:rPr lang="en-US" dirty="0" smtClean="0"/>
              <a:t>             c:=a*a;</a:t>
            </a:r>
          </a:p>
          <a:p>
            <a:pPr algn="ctr"/>
            <a:r>
              <a:rPr lang="en-US" dirty="0" smtClean="0"/>
              <a:t>                write(c);</a:t>
            </a:r>
          </a:p>
          <a:p>
            <a:pPr algn="ctr"/>
            <a:r>
              <a:rPr lang="en-US" dirty="0" smtClean="0"/>
              <a:t>End;</a:t>
            </a:r>
            <a:endParaRPr lang="ro-RO" dirty="0" smtClean="0"/>
          </a:p>
          <a:p>
            <a:pPr algn="ctr"/>
            <a:endParaRPr lang="ro-RO" dirty="0"/>
          </a:p>
        </p:txBody>
      </p:sp>
      <p:sp>
        <p:nvSpPr>
          <p:cNvPr id="5" name="Schemă logică: Operație manuală 4"/>
          <p:cNvSpPr/>
          <p:nvPr/>
        </p:nvSpPr>
        <p:spPr>
          <a:xfrm>
            <a:off x="2071670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6" name="Schemă logică: Operație manuală 5"/>
          <p:cNvSpPr/>
          <p:nvPr/>
        </p:nvSpPr>
        <p:spPr>
          <a:xfrm>
            <a:off x="3357554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8" name="Oval 7"/>
          <p:cNvSpPr/>
          <p:nvPr/>
        </p:nvSpPr>
        <p:spPr>
          <a:xfrm>
            <a:off x="857224" y="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/>
              <a:t>a</a:t>
            </a:r>
            <a:endParaRPr lang="ro-RO" dirty="0"/>
          </a:p>
        </p:txBody>
      </p:sp>
      <p:sp>
        <p:nvSpPr>
          <p:cNvPr id="9" name="Oval 8"/>
          <p:cNvSpPr/>
          <p:nvPr/>
        </p:nvSpPr>
        <p:spPr>
          <a:xfrm>
            <a:off x="3071802" y="2214554"/>
            <a:ext cx="428628" cy="428628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FFFF00"/>
                </a:solidFill>
              </a:rPr>
              <a:t>c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10" name="Dreptunghi rotunjit 11"/>
          <p:cNvSpPr/>
          <p:nvPr/>
        </p:nvSpPr>
        <p:spPr>
          <a:xfrm>
            <a:off x="214282" y="-45856"/>
            <a:ext cx="5715040" cy="85723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Deklaratív rész: Globális változók Var a,</a:t>
            </a:r>
            <a:r>
              <a:rPr lang="hu-HU" dirty="0" smtClean="0">
                <a:solidFill>
                  <a:srgbClr val="FF0000"/>
                </a:solidFill>
              </a:rPr>
              <a:t>c</a:t>
            </a:r>
            <a:r>
              <a:rPr lang="hu-HU" dirty="0" smtClean="0"/>
              <a:t>:integer; </a:t>
            </a:r>
            <a:endParaRPr lang="ro-RO" dirty="0"/>
          </a:p>
        </p:txBody>
      </p:sp>
      <p:sp>
        <p:nvSpPr>
          <p:cNvPr id="12" name="Dreptunghi rotunjit 10"/>
          <p:cNvSpPr/>
          <p:nvPr/>
        </p:nvSpPr>
        <p:spPr>
          <a:xfrm>
            <a:off x="785786" y="857232"/>
            <a:ext cx="7500990" cy="278608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cxnSp>
        <p:nvCxnSpPr>
          <p:cNvPr id="3" name="Egyenes összekötő nyíllal 2"/>
          <p:cNvCxnSpPr/>
          <p:nvPr/>
        </p:nvCxnSpPr>
        <p:spPr>
          <a:xfrm flipV="1">
            <a:off x="4716016" y="1887098"/>
            <a:ext cx="2304256" cy="726350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églalap 13"/>
          <p:cNvSpPr/>
          <p:nvPr/>
        </p:nvSpPr>
        <p:spPr>
          <a:xfrm>
            <a:off x="6986598" y="1116220"/>
            <a:ext cx="2232248" cy="74411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lokális </a:t>
            </a:r>
            <a:r>
              <a:rPr lang="hu-HU" sz="2400" dirty="0" smtClean="0">
                <a:solidFill>
                  <a:srgbClr val="FFFF00"/>
                </a:solidFill>
              </a:rPr>
              <a:t>c</a:t>
            </a:r>
            <a:r>
              <a:rPr lang="hu-HU" dirty="0" smtClean="0"/>
              <a:t> paraméter, csak itt látható</a:t>
            </a:r>
          </a:p>
        </p:txBody>
      </p:sp>
      <p:cxnSp>
        <p:nvCxnSpPr>
          <p:cNvPr id="16" name="Egyenes összekötő nyíllal 15"/>
          <p:cNvCxnSpPr/>
          <p:nvPr/>
        </p:nvCxnSpPr>
        <p:spPr>
          <a:xfrm flipV="1">
            <a:off x="5292080" y="857232"/>
            <a:ext cx="1512168" cy="928695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églalap 16"/>
          <p:cNvSpPr/>
          <p:nvPr/>
        </p:nvSpPr>
        <p:spPr>
          <a:xfrm>
            <a:off x="6500826" y="0"/>
            <a:ext cx="2499158" cy="8572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sz="2000" dirty="0" smtClean="0">
                <a:solidFill>
                  <a:srgbClr val="FFFF00"/>
                </a:solidFill>
              </a:rPr>
              <a:t>a</a:t>
            </a:r>
            <a:r>
              <a:rPr lang="hu-HU" dirty="0" smtClean="0"/>
              <a:t> paraméter</a:t>
            </a:r>
            <a:r>
              <a:rPr lang="hu-HU" dirty="0" smtClean="0"/>
              <a:t>, értékszerint</a:t>
            </a:r>
            <a:endParaRPr lang="hu-HU" dirty="0"/>
          </a:p>
        </p:txBody>
      </p:sp>
      <p:sp>
        <p:nvSpPr>
          <p:cNvPr id="15" name="Dreptunghi rotunjit 14"/>
          <p:cNvSpPr/>
          <p:nvPr/>
        </p:nvSpPr>
        <p:spPr>
          <a:xfrm>
            <a:off x="2714612" y="3571876"/>
            <a:ext cx="6286544" cy="328612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cxnSp>
        <p:nvCxnSpPr>
          <p:cNvPr id="18" name="Conector drept cu săgeată 17"/>
          <p:cNvCxnSpPr/>
          <p:nvPr/>
        </p:nvCxnSpPr>
        <p:spPr>
          <a:xfrm>
            <a:off x="4286248" y="571480"/>
            <a:ext cx="3857652" cy="3643338"/>
          </a:xfrm>
          <a:prstGeom prst="straightConnector1">
            <a:avLst/>
          </a:prstGeom>
          <a:ln w="38100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Oval 18"/>
          <p:cNvSpPr/>
          <p:nvPr/>
        </p:nvSpPr>
        <p:spPr>
          <a:xfrm>
            <a:off x="6572264" y="3071810"/>
            <a:ext cx="2428892" cy="235745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Glob</a:t>
            </a:r>
            <a:r>
              <a:rPr lang="hu-HU" dirty="0" smtClean="0"/>
              <a:t>á</a:t>
            </a:r>
            <a:r>
              <a:rPr lang="en-US" dirty="0" err="1" smtClean="0"/>
              <a:t>lis</a:t>
            </a:r>
            <a:r>
              <a:rPr lang="hu-HU" dirty="0" smtClean="0"/>
              <a:t> </a:t>
            </a:r>
            <a:r>
              <a:rPr lang="hu-HU" b="1" dirty="0" smtClean="0">
                <a:solidFill>
                  <a:srgbClr val="FFFF00"/>
                </a:solidFill>
              </a:rPr>
              <a:t>a </a:t>
            </a:r>
            <a:r>
              <a:rPr lang="hu-HU" dirty="0" smtClean="0"/>
              <a:t>változó</a:t>
            </a:r>
            <a:r>
              <a:rPr lang="hu-HU" dirty="0" smtClean="0"/>
              <a:t>, csak a c </a:t>
            </a:r>
            <a:r>
              <a:rPr lang="hu-HU" dirty="0" smtClean="0"/>
              <a:t>nem, aktuálisá változik</a:t>
            </a:r>
            <a:endParaRPr lang="ro-RO" dirty="0"/>
          </a:p>
        </p:txBody>
      </p:sp>
      <p:sp>
        <p:nvSpPr>
          <p:cNvPr id="20" name="CasetăText 19"/>
          <p:cNvSpPr txBox="1"/>
          <p:nvPr/>
        </p:nvSpPr>
        <p:spPr>
          <a:xfrm>
            <a:off x="3214678" y="3643314"/>
            <a:ext cx="5500726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400" dirty="0" smtClean="0">
                <a:solidFill>
                  <a:schemeClr val="bg1"/>
                </a:solidFill>
              </a:rPr>
              <a:t>Begin</a:t>
            </a:r>
          </a:p>
          <a:p>
            <a:r>
              <a:rPr lang="hu-HU" sz="1400" dirty="0" smtClean="0"/>
              <a:t> </a:t>
            </a:r>
            <a:r>
              <a:rPr lang="hu-HU" sz="1400" dirty="0" smtClean="0">
                <a:solidFill>
                  <a:schemeClr val="bg1"/>
                </a:solidFill>
              </a:rPr>
              <a:t>write(</a:t>
            </a:r>
            <a:r>
              <a:rPr lang="en-US" sz="1400" dirty="0" smtClean="0">
                <a:solidFill>
                  <a:schemeClr val="bg1"/>
                </a:solidFill>
              </a:rPr>
              <a:t>‘</a:t>
            </a:r>
            <a:r>
              <a:rPr lang="hu-HU" sz="1400" dirty="0" smtClean="0">
                <a:solidFill>
                  <a:schemeClr val="bg1"/>
                </a:solidFill>
              </a:rPr>
              <a:t>a</a:t>
            </a:r>
            <a:r>
              <a:rPr lang="en-US" sz="1400" dirty="0" smtClean="0">
                <a:solidFill>
                  <a:schemeClr val="bg1"/>
                </a:solidFill>
              </a:rPr>
              <a:t>=‘);</a:t>
            </a:r>
            <a:r>
              <a:rPr lang="en-US" sz="1400" dirty="0" err="1" smtClean="0">
                <a:solidFill>
                  <a:schemeClr val="bg1"/>
                </a:solidFill>
              </a:rPr>
              <a:t>readln</a:t>
            </a:r>
            <a:r>
              <a:rPr lang="en-US" sz="1400" dirty="0" smtClean="0">
                <a:solidFill>
                  <a:schemeClr val="bg1"/>
                </a:solidFill>
              </a:rPr>
              <a:t>(</a:t>
            </a:r>
            <a:r>
              <a:rPr lang="hu-HU" sz="1400" dirty="0" smtClean="0">
                <a:solidFill>
                  <a:srgbClr val="FF0000"/>
                </a:solidFill>
              </a:rPr>
              <a:t>a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r>
              <a:rPr lang="en-US" sz="1400" dirty="0" err="1" smtClean="0">
                <a:solidFill>
                  <a:srgbClr val="FFFF00"/>
                </a:solidFill>
              </a:rPr>
              <a:t>Negyzetre</a:t>
            </a:r>
            <a:r>
              <a:rPr lang="en-US" sz="1400" dirty="0" smtClean="0">
                <a:solidFill>
                  <a:srgbClr val="FFFF00"/>
                </a:solidFill>
              </a:rPr>
              <a:t>(</a:t>
            </a:r>
            <a:r>
              <a:rPr lang="hu-HU" sz="1400" dirty="0" smtClean="0">
                <a:solidFill>
                  <a:srgbClr val="FFFF00"/>
                </a:solidFill>
              </a:rPr>
              <a:t>a</a:t>
            </a:r>
            <a:r>
              <a:rPr lang="en-US" sz="1400" dirty="0" smtClean="0">
                <a:solidFill>
                  <a:srgbClr val="FFFF00"/>
                </a:solidFill>
              </a:rPr>
              <a:t>);</a:t>
            </a:r>
            <a:endParaRPr lang="hu-HU" sz="1400" dirty="0" smtClean="0">
              <a:solidFill>
                <a:srgbClr val="FFFF00"/>
              </a:solidFill>
            </a:endParaRPr>
          </a:p>
          <a:p>
            <a:r>
              <a:rPr lang="hu-HU" sz="1400" dirty="0" smtClean="0">
                <a:solidFill>
                  <a:schemeClr val="bg1"/>
                </a:solidFill>
              </a:rPr>
              <a:t>                             </a:t>
            </a:r>
            <a:r>
              <a:rPr lang="en-US" sz="1400" dirty="0" smtClean="0">
                <a:solidFill>
                  <a:schemeClr val="bg1"/>
                </a:solidFill>
              </a:rPr>
              <a:t>Write(</a:t>
            </a:r>
            <a:r>
              <a:rPr lang="hu-HU" sz="1400" dirty="0" smtClean="0">
                <a:solidFill>
                  <a:srgbClr val="FF0000"/>
                </a:solidFill>
              </a:rPr>
              <a:t>a</a:t>
            </a:r>
            <a:r>
              <a:rPr lang="en-US" sz="1400" dirty="0" smtClean="0">
                <a:solidFill>
                  <a:schemeClr val="bg1"/>
                </a:solidFill>
              </a:rPr>
              <a:t>);</a:t>
            </a:r>
            <a:endParaRPr lang="hu-HU" sz="1400" dirty="0" smtClean="0">
              <a:solidFill>
                <a:schemeClr val="bg1"/>
              </a:solidFill>
            </a:endParaRPr>
          </a:p>
          <a:p>
            <a:endParaRPr lang="hu-HU" sz="1400" dirty="0" smtClean="0">
              <a:solidFill>
                <a:schemeClr val="bg1"/>
              </a:solidFill>
            </a:endParaRPr>
          </a:p>
          <a:p>
            <a:r>
              <a:rPr lang="hu-HU" sz="1400" dirty="0" smtClean="0">
                <a:solidFill>
                  <a:schemeClr val="bg1"/>
                </a:solidFill>
              </a:rPr>
              <a:t>End.</a:t>
            </a:r>
            <a:endParaRPr lang="ro-RO" sz="1400" dirty="0">
              <a:solidFill>
                <a:schemeClr val="bg1"/>
              </a:solidFill>
            </a:endParaRPr>
          </a:p>
        </p:txBody>
      </p:sp>
      <p:cxnSp>
        <p:nvCxnSpPr>
          <p:cNvPr id="22" name="Conector drept cu săgeată 21"/>
          <p:cNvCxnSpPr/>
          <p:nvPr/>
        </p:nvCxnSpPr>
        <p:spPr>
          <a:xfrm rot="10800000" flipV="1">
            <a:off x="4500562" y="0"/>
            <a:ext cx="714380" cy="28572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Oval 22"/>
          <p:cNvSpPr/>
          <p:nvPr/>
        </p:nvSpPr>
        <p:spPr>
          <a:xfrm>
            <a:off x="5143504" y="0"/>
            <a:ext cx="857256" cy="64291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hiba</a:t>
            </a:r>
            <a:endParaRPr lang="ro-RO" dirty="0"/>
          </a:p>
        </p:txBody>
      </p:sp>
      <p:cxnSp>
        <p:nvCxnSpPr>
          <p:cNvPr id="27" name="Conector drept cu săgeată 26"/>
          <p:cNvCxnSpPr>
            <a:stCxn id="14" idx="2"/>
          </p:cNvCxnSpPr>
          <p:nvPr/>
        </p:nvCxnSpPr>
        <p:spPr>
          <a:xfrm rot="5400000">
            <a:off x="4624334" y="879306"/>
            <a:ext cx="2497360" cy="4459416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Dreptunghi 27"/>
          <p:cNvSpPr/>
          <p:nvPr/>
        </p:nvSpPr>
        <p:spPr>
          <a:xfrm>
            <a:off x="3286116" y="4286256"/>
            <a:ext cx="1000132" cy="42862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 smtClean="0">
                <a:solidFill>
                  <a:schemeClr val="bg1"/>
                </a:solidFill>
              </a:rPr>
              <a:t>Write(</a:t>
            </a:r>
            <a:r>
              <a:rPr lang="hu-HU" sz="900" dirty="0" smtClean="0">
                <a:solidFill>
                  <a:schemeClr val="bg1"/>
                </a:solidFill>
              </a:rPr>
              <a:t>c</a:t>
            </a:r>
            <a:r>
              <a:rPr lang="en-US" sz="900" dirty="0" smtClean="0">
                <a:solidFill>
                  <a:schemeClr val="bg1"/>
                </a:solidFill>
              </a:rPr>
              <a:t>);</a:t>
            </a:r>
            <a:endParaRPr lang="ro-RO" sz="900" dirty="0"/>
          </a:p>
        </p:txBody>
      </p:sp>
      <p:cxnSp>
        <p:nvCxnSpPr>
          <p:cNvPr id="25" name="Conector drept 24"/>
          <p:cNvCxnSpPr/>
          <p:nvPr/>
        </p:nvCxnSpPr>
        <p:spPr>
          <a:xfrm rot="10800000" flipH="1" flipV="1">
            <a:off x="3428993" y="4407249"/>
            <a:ext cx="642942" cy="164758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ector drept cu săgeată 29"/>
          <p:cNvCxnSpPr>
            <a:stCxn id="19" idx="2"/>
          </p:cNvCxnSpPr>
          <p:nvPr/>
        </p:nvCxnSpPr>
        <p:spPr>
          <a:xfrm rot="10800000">
            <a:off x="4929190" y="4071943"/>
            <a:ext cx="1643074" cy="178595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4000"/>
                            </p:stCondLst>
                            <p:childTnLst>
                              <p:par>
                                <p:cTn id="16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6000"/>
                            </p:stCondLst>
                            <p:childTnLst>
                              <p:par>
                                <p:cTn id="19" presetID="0" presetClass="path" presetSubtype="0" accel="50000" decel="5000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711 0.22407 C 0.02761 0.20393 0.06251 0.18402 0.07691 0.17615 " pathEditMode="relative" rAng="0" ptsTypes="aA">
                                      <p:cBhvr>
                                        <p:cTn id="20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4200" y="-24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8000"/>
                            </p:stCondLst>
                            <p:childTnLst>
                              <p:par>
                                <p:cTn id="22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8000"/>
                            </p:stCondLst>
                            <p:childTnLst>
                              <p:par>
                                <p:cTn id="25" presetID="26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" dur="500" tmFilter="0, 0; .2, .5; .8, .5; 1, 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7" dur="250" autoRev="1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8" presetID="26" presetClass="emph" presetSubtype="0" repeatCount="indefinite" fill="hold" grpId="0" nodeType="withEffect">
                                  <p:stCondLst>
                                    <p:cond delay="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Effect transition="out" filter="fade">
                                      <p:cBhvr>
                                        <p:cTn id="29" dur="500" tmFilter="0, 0; .2, .5; .8, .5; 1, 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0" dur="250" autoRev="1" fill="hold"/>
                                        <p:tgtEl>
                                          <p:spTgt spid="2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8500"/>
                            </p:stCondLst>
                            <p:childTnLst>
                              <p:par>
                                <p:cTn id="32" presetID="55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9500"/>
                            </p:stCondLst>
                            <p:childTnLst>
                              <p:par>
                                <p:cTn id="40" presetID="1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5" grpId="1" animBg="1"/>
      <p:bldP spid="8" grpId="0" animBg="1"/>
      <p:bldP spid="9" grpId="0" animBg="1"/>
      <p:bldP spid="23" grpId="0" animBg="1"/>
      <p:bldP spid="2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428728" y="1142984"/>
            <a:ext cx="6215106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en-US" dirty="0" smtClean="0"/>
              <a:t>      </a:t>
            </a:r>
          </a:p>
          <a:p>
            <a:pPr algn="ctr"/>
            <a:endParaRPr lang="en-US" dirty="0"/>
          </a:p>
          <a:p>
            <a:pPr algn="ctr"/>
            <a:r>
              <a:rPr lang="ro-RO" dirty="0" err="1" smtClean="0"/>
              <a:t>Procedure</a:t>
            </a:r>
            <a:r>
              <a:rPr lang="ro-RO" dirty="0" smtClean="0"/>
              <a:t> </a:t>
            </a:r>
            <a:r>
              <a:rPr lang="ro-RO" dirty="0" err="1" smtClean="0"/>
              <a:t>negyzetre</a:t>
            </a:r>
            <a:r>
              <a:rPr lang="ro-RO" dirty="0" smtClean="0"/>
              <a:t>(</a:t>
            </a:r>
            <a:r>
              <a:rPr lang="en-US" dirty="0" err="1" smtClean="0"/>
              <a:t>a,b:integer</a:t>
            </a:r>
            <a:r>
              <a:rPr lang="ro-RO" dirty="0" smtClean="0"/>
              <a:t>)</a:t>
            </a:r>
            <a:r>
              <a:rPr lang="en-US" dirty="0" smtClean="0"/>
              <a:t>;</a:t>
            </a:r>
          </a:p>
          <a:p>
            <a:pPr algn="ctr"/>
            <a:r>
              <a:rPr lang="en-US" dirty="0" err="1" smtClean="0"/>
              <a:t>Var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FFFF00"/>
                </a:solidFill>
              </a:rPr>
              <a:t>x:</a:t>
            </a:r>
            <a:r>
              <a:rPr lang="en-US" dirty="0" smtClean="0"/>
              <a:t>real;</a:t>
            </a:r>
          </a:p>
          <a:p>
            <a:pPr algn="ctr"/>
            <a:r>
              <a:rPr lang="en-US" dirty="0" smtClean="0"/>
              <a:t>Begin</a:t>
            </a:r>
          </a:p>
          <a:p>
            <a:pPr algn="ctr"/>
            <a:r>
              <a:rPr lang="en-US" dirty="0" smtClean="0"/>
              <a:t>             x:=-b/a;</a:t>
            </a:r>
          </a:p>
          <a:p>
            <a:pPr algn="ctr"/>
            <a:r>
              <a:rPr lang="en-US" b="1" dirty="0" smtClean="0">
                <a:solidFill>
                  <a:srgbClr val="FFFF00"/>
                </a:solidFill>
              </a:rPr>
              <a:t>                write(x:5:2);</a:t>
            </a:r>
          </a:p>
          <a:p>
            <a:pPr algn="ctr"/>
            <a:r>
              <a:rPr lang="en-US" dirty="0" smtClean="0"/>
              <a:t>End;</a:t>
            </a:r>
            <a:endParaRPr lang="ro-RO" dirty="0" smtClean="0"/>
          </a:p>
          <a:p>
            <a:pPr algn="ctr"/>
            <a:endParaRPr lang="ro-RO" dirty="0"/>
          </a:p>
        </p:txBody>
      </p:sp>
      <p:sp>
        <p:nvSpPr>
          <p:cNvPr id="5" name="Schemă logică: Operație manuală 4"/>
          <p:cNvSpPr/>
          <p:nvPr/>
        </p:nvSpPr>
        <p:spPr>
          <a:xfrm>
            <a:off x="2071670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8" name="Oval 7"/>
          <p:cNvSpPr/>
          <p:nvPr/>
        </p:nvSpPr>
        <p:spPr>
          <a:xfrm>
            <a:off x="857224" y="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>
                <a:solidFill>
                  <a:srgbClr val="FFFF00"/>
                </a:solidFill>
              </a:rPr>
              <a:t>a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10" name="Dreptunghi rotunjit 11"/>
          <p:cNvSpPr/>
          <p:nvPr/>
        </p:nvSpPr>
        <p:spPr>
          <a:xfrm>
            <a:off x="107504" y="0"/>
            <a:ext cx="5715040" cy="85723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Deklaratív rész: Globális változók Var </a:t>
            </a:r>
            <a:r>
              <a:rPr lang="hu-HU" dirty="0" smtClean="0"/>
              <a:t>a,b:integer</a:t>
            </a:r>
            <a:r>
              <a:rPr lang="hu-HU" dirty="0" smtClean="0"/>
              <a:t>; </a:t>
            </a:r>
            <a:endParaRPr lang="ro-RO" dirty="0"/>
          </a:p>
        </p:txBody>
      </p:sp>
      <p:cxnSp>
        <p:nvCxnSpPr>
          <p:cNvPr id="3" name="Egyenes összekötő nyíllal 2"/>
          <p:cNvCxnSpPr/>
          <p:nvPr/>
        </p:nvCxnSpPr>
        <p:spPr>
          <a:xfrm flipV="1">
            <a:off x="5076056" y="1067267"/>
            <a:ext cx="2160240" cy="917864"/>
          </a:xfrm>
          <a:prstGeom prst="straightConnector1">
            <a:avLst/>
          </a:prstGeom>
          <a:ln w="3810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Egyenes összekötő nyíllal 11"/>
          <p:cNvCxnSpPr/>
          <p:nvPr/>
        </p:nvCxnSpPr>
        <p:spPr>
          <a:xfrm flipV="1">
            <a:off x="5286380" y="1357298"/>
            <a:ext cx="1949916" cy="62783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gyenes összekötő nyíllal 13"/>
          <p:cNvCxnSpPr/>
          <p:nvPr/>
        </p:nvCxnSpPr>
        <p:spPr>
          <a:xfrm flipV="1">
            <a:off x="5283396" y="1142984"/>
            <a:ext cx="2096916" cy="914155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églalap 15"/>
          <p:cNvSpPr/>
          <p:nvPr/>
        </p:nvSpPr>
        <p:spPr>
          <a:xfrm>
            <a:off x="6715140" y="0"/>
            <a:ext cx="2428860" cy="114298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dirty="0" smtClean="0">
                <a:solidFill>
                  <a:srgbClr val="FFFF00"/>
                </a:solidFill>
              </a:rPr>
              <a:t>a,b</a:t>
            </a:r>
            <a:r>
              <a:rPr lang="hu-HU" dirty="0" smtClean="0"/>
              <a:t> paraméter</a:t>
            </a:r>
            <a:r>
              <a:rPr lang="hu-HU" dirty="0" smtClean="0"/>
              <a:t>, cimszerint</a:t>
            </a:r>
            <a:endParaRPr lang="hu-HU" dirty="0"/>
          </a:p>
        </p:txBody>
      </p:sp>
      <p:cxnSp>
        <p:nvCxnSpPr>
          <p:cNvPr id="19" name="Egyenes összekötő nyíllal 18"/>
          <p:cNvCxnSpPr/>
          <p:nvPr/>
        </p:nvCxnSpPr>
        <p:spPr>
          <a:xfrm>
            <a:off x="4536281" y="2492896"/>
            <a:ext cx="2844031" cy="648072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églalap 20"/>
          <p:cNvSpPr/>
          <p:nvPr/>
        </p:nvSpPr>
        <p:spPr>
          <a:xfrm>
            <a:off x="7429520" y="2816932"/>
            <a:ext cx="1606976" cy="8263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Lokális </a:t>
            </a:r>
            <a:r>
              <a:rPr lang="hu-HU" sz="2800" dirty="0" smtClean="0">
                <a:solidFill>
                  <a:srgbClr val="FFFF00"/>
                </a:solidFill>
              </a:rPr>
              <a:t>x </a:t>
            </a:r>
            <a:r>
              <a:rPr lang="hu-HU" dirty="0" smtClean="0"/>
              <a:t>paraméter</a:t>
            </a:r>
            <a:endParaRPr lang="hu-HU" dirty="0"/>
          </a:p>
        </p:txBody>
      </p:sp>
      <p:sp>
        <p:nvSpPr>
          <p:cNvPr id="22" name="Ellipszis 21"/>
          <p:cNvSpPr/>
          <p:nvPr/>
        </p:nvSpPr>
        <p:spPr>
          <a:xfrm>
            <a:off x="2071670" y="2492896"/>
            <a:ext cx="714380" cy="737227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sz="3600" dirty="0" smtClean="0">
                <a:solidFill>
                  <a:schemeClr val="tx1"/>
                </a:solidFill>
              </a:rPr>
              <a:t>x</a:t>
            </a:r>
            <a:endParaRPr lang="hu-HU" sz="3600" dirty="0">
              <a:solidFill>
                <a:schemeClr val="tx1"/>
              </a:solidFill>
            </a:endParaRPr>
          </a:p>
        </p:txBody>
      </p:sp>
      <p:sp>
        <p:nvSpPr>
          <p:cNvPr id="17" name="Dreptunghi rotunjit 16"/>
          <p:cNvSpPr/>
          <p:nvPr/>
        </p:nvSpPr>
        <p:spPr>
          <a:xfrm>
            <a:off x="2928926" y="3929066"/>
            <a:ext cx="6072230" cy="292893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sp>
        <p:nvSpPr>
          <p:cNvPr id="18" name="CasetăText 17"/>
          <p:cNvSpPr txBox="1"/>
          <p:nvPr/>
        </p:nvSpPr>
        <p:spPr>
          <a:xfrm>
            <a:off x="4143372" y="3995678"/>
            <a:ext cx="3000396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Begin</a:t>
            </a:r>
          </a:p>
          <a:p>
            <a:r>
              <a:rPr lang="hu-HU" dirty="0" smtClean="0"/>
              <a:t>Write(</a:t>
            </a:r>
            <a:r>
              <a:rPr lang="en-US" dirty="0" smtClean="0"/>
              <a:t>‘a=‘);</a:t>
            </a:r>
            <a:r>
              <a:rPr lang="en-US" dirty="0" err="1" smtClean="0"/>
              <a:t>readln</a:t>
            </a:r>
            <a:r>
              <a:rPr lang="en-US" dirty="0" smtClean="0"/>
              <a:t>(a);</a:t>
            </a:r>
          </a:p>
          <a:p>
            <a:endParaRPr lang="hu-HU" dirty="0"/>
          </a:p>
          <a:p>
            <a:r>
              <a:rPr lang="hu-HU" dirty="0" smtClean="0"/>
              <a:t>Write(</a:t>
            </a:r>
            <a:r>
              <a:rPr lang="en-US" dirty="0" smtClean="0"/>
              <a:t>‘</a:t>
            </a:r>
            <a:r>
              <a:rPr lang="ro-RO" dirty="0" smtClean="0"/>
              <a:t>b</a:t>
            </a:r>
            <a:r>
              <a:rPr lang="en-US" dirty="0" smtClean="0"/>
              <a:t>=‘);</a:t>
            </a:r>
            <a:r>
              <a:rPr lang="en-US" dirty="0" err="1" smtClean="0"/>
              <a:t>readln</a:t>
            </a:r>
            <a:r>
              <a:rPr lang="en-US" dirty="0" smtClean="0"/>
              <a:t>(</a:t>
            </a:r>
            <a:r>
              <a:rPr lang="ro-RO" dirty="0" smtClean="0"/>
              <a:t>b</a:t>
            </a:r>
            <a:r>
              <a:rPr lang="en-US" dirty="0" smtClean="0"/>
              <a:t>);</a:t>
            </a:r>
            <a:endParaRPr lang="en-US" dirty="0" smtClean="0"/>
          </a:p>
          <a:p>
            <a:r>
              <a:rPr lang="en-US" dirty="0" err="1" smtClean="0">
                <a:solidFill>
                  <a:srgbClr val="FFFF00"/>
                </a:solidFill>
              </a:rPr>
              <a:t>Negyzetre</a:t>
            </a: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en-US" dirty="0" smtClean="0">
                <a:solidFill>
                  <a:srgbClr val="00B0F0"/>
                </a:solidFill>
              </a:rPr>
              <a:t>a</a:t>
            </a:r>
            <a:r>
              <a:rPr lang="hu-HU" dirty="0" smtClean="0">
                <a:solidFill>
                  <a:srgbClr val="00B0F0"/>
                </a:solidFill>
              </a:rPr>
              <a:t>,b</a:t>
            </a:r>
            <a:r>
              <a:rPr lang="en-US" dirty="0" smtClean="0">
                <a:solidFill>
                  <a:srgbClr val="FFFF00"/>
                </a:solidFill>
              </a:rPr>
              <a:t>);</a:t>
            </a:r>
            <a:endParaRPr lang="ro-RO" dirty="0" smtClean="0">
              <a:solidFill>
                <a:srgbClr val="FFFF00"/>
              </a:solidFill>
            </a:endParaRPr>
          </a:p>
          <a:p>
            <a:endParaRPr lang="hu-HU" dirty="0" smtClean="0"/>
          </a:p>
          <a:p>
            <a:r>
              <a:rPr lang="hu-HU" dirty="0" smtClean="0"/>
              <a:t>End</a:t>
            </a:r>
            <a:r>
              <a:rPr lang="hu-HU" dirty="0" smtClean="0"/>
              <a:t>.</a:t>
            </a:r>
            <a:endParaRPr lang="ro-RO" dirty="0"/>
          </a:p>
        </p:txBody>
      </p:sp>
      <p:sp>
        <p:nvSpPr>
          <p:cNvPr id="20" name="Oval 19"/>
          <p:cNvSpPr/>
          <p:nvPr/>
        </p:nvSpPr>
        <p:spPr>
          <a:xfrm>
            <a:off x="2285984" y="-24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>
                <a:solidFill>
                  <a:srgbClr val="FFFF00"/>
                </a:solidFill>
              </a:rPr>
              <a:t>b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23" name="Schemă logică: Operație manuală 22"/>
          <p:cNvSpPr/>
          <p:nvPr/>
        </p:nvSpPr>
        <p:spPr>
          <a:xfrm>
            <a:off x="3286116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4000"/>
                            </p:stCondLst>
                            <p:childTnLst>
                              <p:par>
                                <p:cTn id="16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  <p:par>
                                <p:cTn id="18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19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20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1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2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0"/>
                            </p:stCondLst>
                            <p:childTnLst>
                              <p:par>
                                <p:cTn id="24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5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6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7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8000"/>
                            </p:stCondLst>
                            <p:childTnLst>
                              <p:par>
                                <p:cTn id="29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30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10000"/>
                            </p:stCondLst>
                            <p:childTnLst>
                              <p:par>
                                <p:cTn id="32" presetID="26" presetClass="emph" presetSubtype="0" repeatCount="indefinite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" dur="500" tmFilter="0, 0; .2, .5; .8, .5; 1, 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4" dur="250" autoRev="1" fill="hold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278 0.06243 C 0.08455 0.20254 0.1665 0.34266 0.19931 0.39884 " pathEditMode="relative" ptsTypes="aA">
                                      <p:cBhvr>
                                        <p:cTn id="36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8" grpId="0" animBg="1"/>
      <p:bldP spid="22" grpId="0" animBg="1"/>
      <p:bldP spid="20" grpId="0" animBg="1"/>
      <p:bldP spid="23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000100" y="1142984"/>
            <a:ext cx="7286676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en-US" dirty="0" smtClean="0"/>
              <a:t>      </a:t>
            </a:r>
          </a:p>
          <a:p>
            <a:pPr algn="ctr"/>
            <a:endParaRPr lang="en-US" dirty="0"/>
          </a:p>
          <a:p>
            <a:pPr algn="ctr"/>
            <a:r>
              <a:rPr lang="ro-RO" dirty="0" err="1" smtClean="0"/>
              <a:t>Procedure</a:t>
            </a:r>
            <a:r>
              <a:rPr lang="ro-RO" dirty="0" smtClean="0"/>
              <a:t> </a:t>
            </a:r>
            <a:r>
              <a:rPr lang="ro-RO" dirty="0" err="1" smtClean="0"/>
              <a:t>negyzetre</a:t>
            </a:r>
            <a:r>
              <a:rPr lang="ro-RO" dirty="0" smtClean="0"/>
              <a:t>(</a:t>
            </a:r>
            <a:r>
              <a:rPr lang="en-US" dirty="0" err="1" smtClean="0"/>
              <a:t>a,b:integer</a:t>
            </a:r>
            <a:r>
              <a:rPr lang="en-US" dirty="0" smtClean="0"/>
              <a:t>;</a:t>
            </a:r>
            <a:r>
              <a:rPr lang="en-US" dirty="0" smtClean="0"/>
              <a:t> </a:t>
            </a:r>
            <a:r>
              <a:rPr lang="en-US" dirty="0" err="1" smtClean="0"/>
              <a:t>Var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FFFF00"/>
                </a:solidFill>
              </a:rPr>
              <a:t>x:</a:t>
            </a:r>
            <a:r>
              <a:rPr lang="en-US" dirty="0" smtClean="0"/>
              <a:t>real</a:t>
            </a:r>
            <a:r>
              <a:rPr lang="ro-RO" dirty="0" smtClean="0"/>
              <a:t>)</a:t>
            </a:r>
            <a:r>
              <a:rPr lang="en-US" dirty="0" smtClean="0"/>
              <a:t>;</a:t>
            </a:r>
          </a:p>
          <a:p>
            <a:pPr algn="ctr"/>
            <a:r>
              <a:rPr lang="en-US" dirty="0" smtClean="0"/>
              <a:t>Begin</a:t>
            </a:r>
            <a:endParaRPr lang="en-US" dirty="0" smtClean="0"/>
          </a:p>
          <a:p>
            <a:pPr algn="ctr"/>
            <a:r>
              <a:rPr lang="en-US" dirty="0" smtClean="0"/>
              <a:t>             x:=-b/a;</a:t>
            </a:r>
          </a:p>
          <a:p>
            <a:pPr algn="ctr"/>
            <a:r>
              <a:rPr lang="en-US" b="1" dirty="0" smtClean="0">
                <a:solidFill>
                  <a:srgbClr val="FFFF00"/>
                </a:solidFill>
              </a:rPr>
              <a:t>                write(x:5:2);</a:t>
            </a:r>
          </a:p>
          <a:p>
            <a:pPr algn="ctr"/>
            <a:r>
              <a:rPr lang="en-US" dirty="0" smtClean="0"/>
              <a:t>End;</a:t>
            </a:r>
            <a:endParaRPr lang="ro-RO" dirty="0" smtClean="0"/>
          </a:p>
          <a:p>
            <a:pPr algn="ctr"/>
            <a:endParaRPr lang="ro-RO" dirty="0"/>
          </a:p>
        </p:txBody>
      </p:sp>
      <p:sp>
        <p:nvSpPr>
          <p:cNvPr id="5" name="Schemă logică: Operație manuală 4"/>
          <p:cNvSpPr/>
          <p:nvPr/>
        </p:nvSpPr>
        <p:spPr>
          <a:xfrm>
            <a:off x="2071670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8" name="Oval 7"/>
          <p:cNvSpPr/>
          <p:nvPr/>
        </p:nvSpPr>
        <p:spPr>
          <a:xfrm>
            <a:off x="857224" y="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>
                <a:solidFill>
                  <a:srgbClr val="FFFF00"/>
                </a:solidFill>
              </a:rPr>
              <a:t>a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10" name="Dreptunghi rotunjit 11" hidden="1"/>
          <p:cNvSpPr/>
          <p:nvPr/>
        </p:nvSpPr>
        <p:spPr>
          <a:xfrm>
            <a:off x="107504" y="0"/>
            <a:ext cx="5715040" cy="85723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Deklaratív rész: Globális változók Var </a:t>
            </a:r>
            <a:r>
              <a:rPr lang="hu-HU" dirty="0" smtClean="0"/>
              <a:t>a,b:integer;</a:t>
            </a:r>
            <a:endParaRPr lang="en-US" dirty="0" smtClean="0"/>
          </a:p>
          <a:p>
            <a:pPr algn="ctr"/>
            <a:r>
              <a:rPr lang="en-US" dirty="0" smtClean="0"/>
              <a:t>x:real;</a:t>
            </a:r>
            <a:r>
              <a:rPr lang="hu-HU" dirty="0" smtClean="0"/>
              <a:t> </a:t>
            </a:r>
            <a:endParaRPr lang="ro-RO" dirty="0"/>
          </a:p>
        </p:txBody>
      </p:sp>
      <p:cxnSp>
        <p:nvCxnSpPr>
          <p:cNvPr id="3" name="Egyenes összekötő nyíllal 2"/>
          <p:cNvCxnSpPr/>
          <p:nvPr/>
        </p:nvCxnSpPr>
        <p:spPr>
          <a:xfrm flipV="1">
            <a:off x="4572000" y="1214422"/>
            <a:ext cx="2160240" cy="917864"/>
          </a:xfrm>
          <a:prstGeom prst="straightConnector1">
            <a:avLst/>
          </a:prstGeom>
          <a:ln w="3810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Egyenes összekötő nyíllal 11"/>
          <p:cNvCxnSpPr/>
          <p:nvPr/>
        </p:nvCxnSpPr>
        <p:spPr>
          <a:xfrm flipV="1">
            <a:off x="5286380" y="1357298"/>
            <a:ext cx="1949916" cy="62783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gyenes összekötő nyíllal 13"/>
          <p:cNvCxnSpPr/>
          <p:nvPr/>
        </p:nvCxnSpPr>
        <p:spPr>
          <a:xfrm flipV="1">
            <a:off x="4903976" y="1214422"/>
            <a:ext cx="2096916" cy="914155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églalap 15"/>
          <p:cNvSpPr/>
          <p:nvPr/>
        </p:nvSpPr>
        <p:spPr>
          <a:xfrm>
            <a:off x="6715140" y="0"/>
            <a:ext cx="2428860" cy="114298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dirty="0" smtClean="0">
                <a:solidFill>
                  <a:srgbClr val="FFFF00"/>
                </a:solidFill>
              </a:rPr>
              <a:t>a,b</a:t>
            </a:r>
            <a:r>
              <a:rPr lang="hu-HU" dirty="0" smtClean="0"/>
              <a:t> </a:t>
            </a:r>
            <a:r>
              <a:rPr lang="hu-HU" dirty="0" smtClean="0"/>
              <a:t>paraméterek</a:t>
            </a:r>
            <a:r>
              <a:rPr lang="en-US" dirty="0" smtClean="0"/>
              <a:t> </a:t>
            </a:r>
            <a:r>
              <a:rPr lang="hu-HU" dirty="0" smtClean="0"/>
              <a:t>értékszerintiek, </a:t>
            </a:r>
            <a:r>
              <a:rPr lang="en-US" b="1" dirty="0" smtClean="0">
                <a:solidFill>
                  <a:srgbClr val="FFFF00"/>
                </a:solidFill>
              </a:rPr>
              <a:t>x</a:t>
            </a:r>
            <a:r>
              <a:rPr lang="en-US" dirty="0" smtClean="0"/>
              <a:t> </a:t>
            </a:r>
            <a:r>
              <a:rPr lang="hu-HU" dirty="0" smtClean="0"/>
              <a:t>cimszerinti</a:t>
            </a:r>
            <a:endParaRPr lang="hu-HU" dirty="0"/>
          </a:p>
        </p:txBody>
      </p:sp>
      <p:sp>
        <p:nvSpPr>
          <p:cNvPr id="22" name="Ellipszis 21"/>
          <p:cNvSpPr/>
          <p:nvPr/>
        </p:nvSpPr>
        <p:spPr>
          <a:xfrm>
            <a:off x="2071670" y="2492896"/>
            <a:ext cx="714380" cy="737227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sz="3600" b="1" dirty="0" smtClean="0">
                <a:solidFill>
                  <a:srgbClr val="FF0000"/>
                </a:solidFill>
                <a:sym typeface="Wingdings"/>
              </a:rPr>
              <a:t></a:t>
            </a:r>
            <a:endParaRPr lang="hu-HU" sz="3600" b="1" dirty="0">
              <a:solidFill>
                <a:srgbClr val="FF0000"/>
              </a:solidFill>
            </a:endParaRPr>
          </a:p>
        </p:txBody>
      </p:sp>
      <p:sp>
        <p:nvSpPr>
          <p:cNvPr id="17" name="Dreptunghi rotunjit 16"/>
          <p:cNvSpPr/>
          <p:nvPr/>
        </p:nvSpPr>
        <p:spPr>
          <a:xfrm>
            <a:off x="2928926" y="3929066"/>
            <a:ext cx="6072230" cy="292893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sp>
        <p:nvSpPr>
          <p:cNvPr id="18" name="CasetăText 17"/>
          <p:cNvSpPr txBox="1"/>
          <p:nvPr/>
        </p:nvSpPr>
        <p:spPr>
          <a:xfrm>
            <a:off x="4143372" y="3995678"/>
            <a:ext cx="3000396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Begin</a:t>
            </a:r>
          </a:p>
          <a:p>
            <a:r>
              <a:rPr lang="hu-HU" dirty="0" smtClean="0"/>
              <a:t>Write(</a:t>
            </a:r>
            <a:r>
              <a:rPr lang="en-US" dirty="0" smtClean="0"/>
              <a:t>‘a=‘);</a:t>
            </a:r>
            <a:r>
              <a:rPr lang="en-US" dirty="0" err="1" smtClean="0"/>
              <a:t>readln</a:t>
            </a:r>
            <a:r>
              <a:rPr lang="en-US" dirty="0" smtClean="0"/>
              <a:t>(a);</a:t>
            </a:r>
          </a:p>
          <a:p>
            <a:endParaRPr lang="hu-HU" dirty="0"/>
          </a:p>
          <a:p>
            <a:r>
              <a:rPr lang="hu-HU" dirty="0" smtClean="0"/>
              <a:t>Write(</a:t>
            </a:r>
            <a:r>
              <a:rPr lang="en-US" dirty="0" smtClean="0"/>
              <a:t>‘</a:t>
            </a:r>
            <a:r>
              <a:rPr lang="ro-RO" dirty="0" smtClean="0"/>
              <a:t>b</a:t>
            </a:r>
            <a:r>
              <a:rPr lang="en-US" dirty="0" smtClean="0"/>
              <a:t>=‘);</a:t>
            </a:r>
            <a:r>
              <a:rPr lang="en-US" dirty="0" err="1" smtClean="0"/>
              <a:t>readln</a:t>
            </a:r>
            <a:r>
              <a:rPr lang="en-US" dirty="0" smtClean="0"/>
              <a:t>(</a:t>
            </a:r>
            <a:r>
              <a:rPr lang="ro-RO" dirty="0" smtClean="0"/>
              <a:t>b</a:t>
            </a:r>
            <a:r>
              <a:rPr lang="en-US" dirty="0" smtClean="0"/>
              <a:t>);</a:t>
            </a:r>
            <a:endParaRPr lang="en-US" dirty="0" smtClean="0"/>
          </a:p>
          <a:p>
            <a:r>
              <a:rPr lang="en-US" dirty="0" err="1" smtClean="0">
                <a:solidFill>
                  <a:srgbClr val="FFFF00"/>
                </a:solidFill>
              </a:rPr>
              <a:t>Negyzetre</a:t>
            </a: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en-US" dirty="0" smtClean="0">
                <a:solidFill>
                  <a:srgbClr val="00B0F0"/>
                </a:solidFill>
              </a:rPr>
              <a:t>a</a:t>
            </a:r>
            <a:r>
              <a:rPr lang="hu-HU" dirty="0" smtClean="0">
                <a:solidFill>
                  <a:srgbClr val="00B0F0"/>
                </a:solidFill>
              </a:rPr>
              <a:t>,b</a:t>
            </a:r>
            <a:r>
              <a:rPr lang="en-US" dirty="0" smtClean="0">
                <a:solidFill>
                  <a:srgbClr val="FFFF00"/>
                </a:solidFill>
              </a:rPr>
              <a:t>);</a:t>
            </a:r>
            <a:endParaRPr lang="ro-RO" dirty="0" smtClean="0">
              <a:solidFill>
                <a:srgbClr val="FFFF00"/>
              </a:solidFill>
            </a:endParaRPr>
          </a:p>
          <a:p>
            <a:r>
              <a:rPr lang="en-US" b="1" dirty="0" smtClean="0">
                <a:solidFill>
                  <a:srgbClr val="FFFF00"/>
                </a:solidFill>
              </a:rPr>
              <a:t>write(x:5:2);</a:t>
            </a:r>
            <a:endParaRPr lang="hu-HU" dirty="0" smtClean="0"/>
          </a:p>
          <a:p>
            <a:r>
              <a:rPr lang="hu-HU" dirty="0" smtClean="0"/>
              <a:t>End</a:t>
            </a:r>
            <a:r>
              <a:rPr lang="hu-HU" dirty="0" smtClean="0"/>
              <a:t>.</a:t>
            </a:r>
            <a:endParaRPr lang="ro-RO" dirty="0"/>
          </a:p>
        </p:txBody>
      </p:sp>
      <p:sp>
        <p:nvSpPr>
          <p:cNvPr id="20" name="Oval 19"/>
          <p:cNvSpPr/>
          <p:nvPr/>
        </p:nvSpPr>
        <p:spPr>
          <a:xfrm>
            <a:off x="2285984" y="-24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>
                <a:solidFill>
                  <a:srgbClr val="FFFF00"/>
                </a:solidFill>
              </a:rPr>
              <a:t>b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23" name="Schemă logică: Operație manuală 22"/>
          <p:cNvSpPr/>
          <p:nvPr/>
        </p:nvSpPr>
        <p:spPr>
          <a:xfrm>
            <a:off x="3286116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4000"/>
                            </p:stCondLst>
                            <p:childTnLst>
                              <p:par>
                                <p:cTn id="16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  <p:par>
                                <p:cTn id="18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19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20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1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2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0"/>
                            </p:stCondLst>
                            <p:childTnLst>
                              <p:par>
                                <p:cTn id="24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5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6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7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8000"/>
                            </p:stCondLst>
                            <p:childTnLst>
                              <p:par>
                                <p:cTn id="29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30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10000"/>
                            </p:stCondLst>
                            <p:childTnLst>
                              <p:par>
                                <p:cTn id="32" presetID="26" presetClass="emph" presetSubtype="0" repeatCount="indefinite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" dur="500" tmFilter="0, 0; .2, .5; .8, .5; 1, 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4" dur="250" autoRev="1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278 0.06243 C 0.08455 0.20254 0.1665 0.34266 0.19931 0.39884 " pathEditMode="relative" ptsTypes="aA">
                                      <p:cBhvr>
                                        <p:cTn id="36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8" grpId="0" animBg="1"/>
      <p:bldP spid="22" grpId="0" animBg="1"/>
      <p:bldP spid="20" grpId="0" animBg="1"/>
      <p:bldP spid="23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000100" y="1142984"/>
            <a:ext cx="7286676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en-US" dirty="0" smtClean="0"/>
              <a:t>      </a:t>
            </a:r>
          </a:p>
          <a:p>
            <a:pPr algn="ctr"/>
            <a:endParaRPr lang="en-US" dirty="0"/>
          </a:p>
          <a:p>
            <a:pPr algn="ctr"/>
            <a:r>
              <a:rPr lang="ro-RO" dirty="0" err="1" smtClean="0"/>
              <a:t>Procedure</a:t>
            </a:r>
            <a:r>
              <a:rPr lang="ro-RO" dirty="0" smtClean="0"/>
              <a:t> </a:t>
            </a:r>
            <a:r>
              <a:rPr lang="ro-RO" dirty="0" err="1" smtClean="0"/>
              <a:t>negyzetre</a:t>
            </a:r>
            <a:r>
              <a:rPr lang="ro-RO" dirty="0" smtClean="0"/>
              <a:t>(</a:t>
            </a:r>
            <a:r>
              <a:rPr lang="en-US" dirty="0" err="1" smtClean="0"/>
              <a:t>Var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FFFF00"/>
                </a:solidFill>
              </a:rPr>
              <a:t>x:</a:t>
            </a:r>
            <a:r>
              <a:rPr lang="en-US" dirty="0" smtClean="0"/>
              <a:t>real; </a:t>
            </a:r>
            <a:r>
              <a:rPr lang="en-US" dirty="0" err="1" smtClean="0"/>
              <a:t>a,b:integer</a:t>
            </a:r>
            <a:r>
              <a:rPr lang="ro-RO" dirty="0" smtClean="0"/>
              <a:t>)</a:t>
            </a:r>
            <a:r>
              <a:rPr lang="en-US" dirty="0" smtClean="0"/>
              <a:t>;</a:t>
            </a:r>
          </a:p>
          <a:p>
            <a:pPr algn="ctr"/>
            <a:r>
              <a:rPr lang="en-US" dirty="0" smtClean="0"/>
              <a:t>Begin</a:t>
            </a:r>
            <a:endParaRPr lang="en-US" dirty="0" smtClean="0"/>
          </a:p>
          <a:p>
            <a:pPr algn="ctr"/>
            <a:r>
              <a:rPr lang="en-US" dirty="0" smtClean="0"/>
              <a:t>             x:=-b/a;</a:t>
            </a:r>
          </a:p>
          <a:p>
            <a:pPr algn="ctr"/>
            <a:r>
              <a:rPr lang="en-US" b="1" dirty="0" smtClean="0">
                <a:solidFill>
                  <a:srgbClr val="FFFF00"/>
                </a:solidFill>
              </a:rPr>
              <a:t>                write(x:5:2);</a:t>
            </a:r>
          </a:p>
          <a:p>
            <a:pPr algn="ctr"/>
            <a:r>
              <a:rPr lang="en-US" dirty="0" smtClean="0"/>
              <a:t>End;</a:t>
            </a:r>
            <a:endParaRPr lang="ro-RO" dirty="0" smtClean="0"/>
          </a:p>
          <a:p>
            <a:pPr algn="ctr"/>
            <a:endParaRPr lang="ro-RO" dirty="0"/>
          </a:p>
        </p:txBody>
      </p:sp>
      <p:sp>
        <p:nvSpPr>
          <p:cNvPr id="5" name="Schemă logică: Operație manuală 4"/>
          <p:cNvSpPr/>
          <p:nvPr/>
        </p:nvSpPr>
        <p:spPr>
          <a:xfrm>
            <a:off x="2071670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8" name="Oval 7"/>
          <p:cNvSpPr/>
          <p:nvPr/>
        </p:nvSpPr>
        <p:spPr>
          <a:xfrm>
            <a:off x="857224" y="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>
                <a:solidFill>
                  <a:srgbClr val="FFFF00"/>
                </a:solidFill>
              </a:rPr>
              <a:t>a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10" name="Dreptunghi rotunjit 11"/>
          <p:cNvSpPr/>
          <p:nvPr/>
        </p:nvSpPr>
        <p:spPr>
          <a:xfrm>
            <a:off x="107504" y="0"/>
            <a:ext cx="5715040" cy="85723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Deklaratív rész: Globális változók Var </a:t>
            </a:r>
            <a:r>
              <a:rPr lang="hu-HU" dirty="0" smtClean="0"/>
              <a:t>a,b:integer;</a:t>
            </a:r>
            <a:endParaRPr lang="en-US" dirty="0" smtClean="0"/>
          </a:p>
          <a:p>
            <a:pPr algn="ctr"/>
            <a:r>
              <a:rPr lang="en-US" dirty="0" smtClean="0"/>
              <a:t>x:real;</a:t>
            </a:r>
            <a:r>
              <a:rPr lang="hu-HU" dirty="0" smtClean="0"/>
              <a:t> </a:t>
            </a:r>
            <a:endParaRPr lang="ro-RO" dirty="0"/>
          </a:p>
        </p:txBody>
      </p:sp>
      <p:cxnSp>
        <p:nvCxnSpPr>
          <p:cNvPr id="3" name="Egyenes összekötő nyíllal 2"/>
          <p:cNvCxnSpPr/>
          <p:nvPr/>
        </p:nvCxnSpPr>
        <p:spPr>
          <a:xfrm flipV="1">
            <a:off x="4572000" y="1214422"/>
            <a:ext cx="2160240" cy="917864"/>
          </a:xfrm>
          <a:prstGeom prst="straightConnector1">
            <a:avLst/>
          </a:prstGeom>
          <a:ln w="3810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Egyenes összekötő nyíllal 11"/>
          <p:cNvCxnSpPr/>
          <p:nvPr/>
        </p:nvCxnSpPr>
        <p:spPr>
          <a:xfrm flipV="1">
            <a:off x="5286380" y="1357298"/>
            <a:ext cx="1949916" cy="62783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gyenes összekötő nyíllal 13"/>
          <p:cNvCxnSpPr/>
          <p:nvPr/>
        </p:nvCxnSpPr>
        <p:spPr>
          <a:xfrm flipV="1">
            <a:off x="4903976" y="1214422"/>
            <a:ext cx="2096916" cy="914155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églalap 15"/>
          <p:cNvSpPr/>
          <p:nvPr/>
        </p:nvSpPr>
        <p:spPr>
          <a:xfrm>
            <a:off x="6715140" y="0"/>
            <a:ext cx="2428860" cy="114298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dirty="0" smtClean="0">
                <a:solidFill>
                  <a:srgbClr val="FFFF00"/>
                </a:solidFill>
              </a:rPr>
              <a:t>a,b</a:t>
            </a:r>
            <a:r>
              <a:rPr lang="hu-HU" dirty="0" smtClean="0"/>
              <a:t> </a:t>
            </a:r>
            <a:r>
              <a:rPr lang="hu-HU" dirty="0" smtClean="0"/>
              <a:t>paraméterek</a:t>
            </a:r>
            <a:r>
              <a:rPr lang="en-US" dirty="0" smtClean="0"/>
              <a:t> </a:t>
            </a:r>
            <a:r>
              <a:rPr lang="hu-HU" dirty="0" smtClean="0"/>
              <a:t>értékszerintiek, </a:t>
            </a:r>
            <a:r>
              <a:rPr lang="en-US" b="1" dirty="0" smtClean="0">
                <a:solidFill>
                  <a:srgbClr val="FFFF00"/>
                </a:solidFill>
              </a:rPr>
              <a:t>x</a:t>
            </a:r>
            <a:r>
              <a:rPr lang="en-US" dirty="0" smtClean="0"/>
              <a:t> </a:t>
            </a:r>
            <a:r>
              <a:rPr lang="hu-HU" dirty="0" smtClean="0"/>
              <a:t>cimszerinti</a:t>
            </a:r>
            <a:endParaRPr lang="hu-HU" dirty="0"/>
          </a:p>
        </p:txBody>
      </p:sp>
      <p:sp>
        <p:nvSpPr>
          <p:cNvPr id="22" name="Ellipszis 21"/>
          <p:cNvSpPr/>
          <p:nvPr/>
        </p:nvSpPr>
        <p:spPr>
          <a:xfrm>
            <a:off x="2071670" y="2492896"/>
            <a:ext cx="714380" cy="737227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sz="3600" b="1" dirty="0" smtClean="0">
                <a:solidFill>
                  <a:srgbClr val="FF0000"/>
                </a:solidFill>
                <a:sym typeface="Wingdings"/>
              </a:rPr>
              <a:t></a:t>
            </a:r>
            <a:endParaRPr lang="hu-HU" sz="3600" b="1" dirty="0">
              <a:solidFill>
                <a:srgbClr val="FF0000"/>
              </a:solidFill>
            </a:endParaRPr>
          </a:p>
        </p:txBody>
      </p:sp>
      <p:sp>
        <p:nvSpPr>
          <p:cNvPr id="17" name="Dreptunghi rotunjit 16"/>
          <p:cNvSpPr/>
          <p:nvPr/>
        </p:nvSpPr>
        <p:spPr>
          <a:xfrm>
            <a:off x="2928926" y="3929066"/>
            <a:ext cx="6072230" cy="292893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sp>
        <p:nvSpPr>
          <p:cNvPr id="18" name="CasetăText 17"/>
          <p:cNvSpPr txBox="1"/>
          <p:nvPr/>
        </p:nvSpPr>
        <p:spPr>
          <a:xfrm>
            <a:off x="4143372" y="3995678"/>
            <a:ext cx="3000396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Begin</a:t>
            </a:r>
          </a:p>
          <a:p>
            <a:r>
              <a:rPr lang="hu-HU" dirty="0" smtClean="0"/>
              <a:t>Write(</a:t>
            </a:r>
            <a:r>
              <a:rPr lang="en-US" dirty="0" smtClean="0"/>
              <a:t>‘a=‘);</a:t>
            </a:r>
            <a:r>
              <a:rPr lang="en-US" dirty="0" err="1" smtClean="0"/>
              <a:t>readln</a:t>
            </a:r>
            <a:r>
              <a:rPr lang="en-US" dirty="0" smtClean="0"/>
              <a:t>(a);</a:t>
            </a:r>
          </a:p>
          <a:p>
            <a:endParaRPr lang="hu-HU" dirty="0"/>
          </a:p>
          <a:p>
            <a:r>
              <a:rPr lang="hu-HU" dirty="0" smtClean="0"/>
              <a:t>Write(</a:t>
            </a:r>
            <a:r>
              <a:rPr lang="en-US" dirty="0" smtClean="0"/>
              <a:t>‘</a:t>
            </a:r>
            <a:r>
              <a:rPr lang="ro-RO" dirty="0" smtClean="0"/>
              <a:t>b</a:t>
            </a:r>
            <a:r>
              <a:rPr lang="en-US" dirty="0" smtClean="0"/>
              <a:t>=‘);</a:t>
            </a:r>
            <a:r>
              <a:rPr lang="en-US" dirty="0" err="1" smtClean="0"/>
              <a:t>readln</a:t>
            </a:r>
            <a:r>
              <a:rPr lang="en-US" dirty="0" smtClean="0"/>
              <a:t>(</a:t>
            </a:r>
            <a:r>
              <a:rPr lang="ro-RO" dirty="0" smtClean="0"/>
              <a:t>b</a:t>
            </a:r>
            <a:r>
              <a:rPr lang="en-US" dirty="0" smtClean="0"/>
              <a:t>);</a:t>
            </a:r>
            <a:endParaRPr lang="en-US" dirty="0" smtClean="0"/>
          </a:p>
          <a:p>
            <a:r>
              <a:rPr lang="en-US" dirty="0" err="1" smtClean="0">
                <a:solidFill>
                  <a:srgbClr val="FFFF00"/>
                </a:solidFill>
              </a:rPr>
              <a:t>Negyzetre</a:t>
            </a: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en-US" dirty="0" smtClean="0">
                <a:solidFill>
                  <a:srgbClr val="00B0F0"/>
                </a:solidFill>
              </a:rPr>
              <a:t>a</a:t>
            </a:r>
            <a:r>
              <a:rPr lang="hu-HU" dirty="0" smtClean="0">
                <a:solidFill>
                  <a:srgbClr val="00B0F0"/>
                </a:solidFill>
              </a:rPr>
              <a:t>,b</a:t>
            </a:r>
            <a:r>
              <a:rPr lang="en-US" dirty="0" smtClean="0">
                <a:solidFill>
                  <a:srgbClr val="FFFF00"/>
                </a:solidFill>
              </a:rPr>
              <a:t>);</a:t>
            </a:r>
            <a:endParaRPr lang="ro-RO" dirty="0" smtClean="0">
              <a:solidFill>
                <a:srgbClr val="FFFF00"/>
              </a:solidFill>
            </a:endParaRPr>
          </a:p>
          <a:p>
            <a:r>
              <a:rPr lang="en-US" b="1" dirty="0" smtClean="0">
                <a:solidFill>
                  <a:srgbClr val="FFFF00"/>
                </a:solidFill>
              </a:rPr>
              <a:t>write(x:5:2);</a:t>
            </a:r>
            <a:endParaRPr lang="hu-HU" dirty="0" smtClean="0"/>
          </a:p>
          <a:p>
            <a:r>
              <a:rPr lang="hu-HU" dirty="0" smtClean="0"/>
              <a:t>End</a:t>
            </a:r>
            <a:r>
              <a:rPr lang="hu-HU" dirty="0" smtClean="0"/>
              <a:t>.</a:t>
            </a:r>
            <a:endParaRPr lang="ro-RO" dirty="0"/>
          </a:p>
        </p:txBody>
      </p:sp>
      <p:sp>
        <p:nvSpPr>
          <p:cNvPr id="20" name="Oval 19"/>
          <p:cNvSpPr/>
          <p:nvPr/>
        </p:nvSpPr>
        <p:spPr>
          <a:xfrm>
            <a:off x="2285984" y="-24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>
                <a:solidFill>
                  <a:srgbClr val="FFFF00"/>
                </a:solidFill>
              </a:rPr>
              <a:t>b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23" name="Schemă logică: Operație manuală 22"/>
          <p:cNvSpPr/>
          <p:nvPr/>
        </p:nvSpPr>
        <p:spPr>
          <a:xfrm>
            <a:off x="3286116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4000"/>
                            </p:stCondLst>
                            <p:childTnLst>
                              <p:par>
                                <p:cTn id="16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  <p:par>
                                <p:cTn id="18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19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20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1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2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0"/>
                            </p:stCondLst>
                            <p:childTnLst>
                              <p:par>
                                <p:cTn id="24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5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6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7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8000"/>
                            </p:stCondLst>
                            <p:childTnLst>
                              <p:par>
                                <p:cTn id="29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30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10000"/>
                            </p:stCondLst>
                            <p:childTnLst>
                              <p:par>
                                <p:cTn id="32" presetID="26" presetClass="emph" presetSubtype="0" repeatCount="indefinite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" dur="500" tmFilter="0, 0; .2, .5; .8, .5; 1, 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4" dur="250" autoRev="1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278 0.06243 C 0.08455 0.20254 0.1665 0.34266 0.19931 0.39884 " pathEditMode="relative" ptsTypes="aA">
                                      <p:cBhvr>
                                        <p:cTn id="36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8" grpId="0" animBg="1"/>
      <p:bldP spid="22" grpId="0" animBg="1"/>
      <p:bldP spid="20" grpId="0" animBg="1"/>
      <p:bldP spid="23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428728" y="1142984"/>
            <a:ext cx="7429552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en-US" dirty="0" smtClean="0"/>
              <a:t>      </a:t>
            </a:r>
          </a:p>
          <a:p>
            <a:pPr algn="ctr"/>
            <a:endParaRPr lang="en-US" dirty="0"/>
          </a:p>
          <a:p>
            <a:pPr algn="ctr"/>
            <a:r>
              <a:rPr lang="ro-RO" dirty="0" err="1" smtClean="0"/>
              <a:t>Procedure</a:t>
            </a:r>
            <a:r>
              <a:rPr lang="ro-RO" dirty="0" smtClean="0"/>
              <a:t> </a:t>
            </a:r>
            <a:r>
              <a:rPr lang="ro-RO" dirty="0" err="1" smtClean="0"/>
              <a:t>negyzetre</a:t>
            </a:r>
            <a:r>
              <a:rPr lang="ro-RO" dirty="0" smtClean="0"/>
              <a:t>(</a:t>
            </a:r>
            <a:r>
              <a:rPr lang="en-US" dirty="0" err="1" smtClean="0"/>
              <a:t>Var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rgbClr val="FFFF00"/>
                </a:solidFill>
              </a:rPr>
              <a:t>x:</a:t>
            </a:r>
            <a:r>
              <a:rPr lang="en-US" dirty="0" smtClean="0"/>
              <a:t>real; </a:t>
            </a:r>
            <a:r>
              <a:rPr lang="en-US" dirty="0" err="1" smtClean="0"/>
              <a:t>a,b:integer</a:t>
            </a:r>
            <a:r>
              <a:rPr lang="ro-RO" dirty="0" smtClean="0"/>
              <a:t>)</a:t>
            </a:r>
            <a:r>
              <a:rPr lang="en-US" dirty="0" smtClean="0"/>
              <a:t>;</a:t>
            </a:r>
          </a:p>
          <a:p>
            <a:pPr algn="ctr"/>
            <a:r>
              <a:rPr lang="en-US" dirty="0" smtClean="0"/>
              <a:t>Begin</a:t>
            </a:r>
          </a:p>
          <a:p>
            <a:pPr algn="ctr"/>
            <a:r>
              <a:rPr lang="en-US" dirty="0" smtClean="0"/>
              <a:t>             x:=-b/a;</a:t>
            </a:r>
          </a:p>
          <a:p>
            <a:pPr algn="ctr"/>
            <a:r>
              <a:rPr lang="en-US" dirty="0" smtClean="0"/>
              <a:t>                write(x:5:2);</a:t>
            </a:r>
          </a:p>
          <a:p>
            <a:pPr algn="ctr"/>
            <a:r>
              <a:rPr lang="en-US" dirty="0" smtClean="0"/>
              <a:t>End;</a:t>
            </a:r>
            <a:endParaRPr lang="ro-RO" dirty="0" smtClean="0"/>
          </a:p>
          <a:p>
            <a:pPr algn="ctr"/>
            <a:endParaRPr lang="ro-RO" dirty="0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0" name="Dreptunghi rotunjit 11"/>
          <p:cNvSpPr/>
          <p:nvPr/>
        </p:nvSpPr>
        <p:spPr>
          <a:xfrm>
            <a:off x="214282" y="-45856"/>
            <a:ext cx="5715040" cy="85723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Deklaratív rész: Globális változók Var a,b,</a:t>
            </a:r>
            <a:r>
              <a:rPr lang="hu-HU" dirty="0" smtClean="0">
                <a:solidFill>
                  <a:srgbClr val="FF0000"/>
                </a:solidFill>
              </a:rPr>
              <a:t>x</a:t>
            </a:r>
            <a:r>
              <a:rPr lang="hu-HU" dirty="0" smtClean="0"/>
              <a:t>:integer</a:t>
            </a:r>
            <a:r>
              <a:rPr lang="hu-HU" dirty="0" smtClean="0"/>
              <a:t>;</a:t>
            </a:r>
            <a:endParaRPr lang="en-US" dirty="0" smtClean="0"/>
          </a:p>
          <a:p>
            <a:pPr algn="ctr"/>
            <a:r>
              <a:rPr lang="en-US" b="1" dirty="0" smtClean="0">
                <a:solidFill>
                  <a:srgbClr val="FF0000"/>
                </a:solidFill>
              </a:rPr>
              <a:t>X</a:t>
            </a:r>
            <a:r>
              <a:rPr lang="en-US" dirty="0" smtClean="0"/>
              <a:t>:real;</a:t>
            </a:r>
            <a:r>
              <a:rPr lang="hu-HU" dirty="0" smtClean="0"/>
              <a:t> </a:t>
            </a:r>
            <a:endParaRPr lang="ro-RO" dirty="0"/>
          </a:p>
        </p:txBody>
      </p:sp>
      <p:cxnSp>
        <p:nvCxnSpPr>
          <p:cNvPr id="3" name="Egyenes összekötő nyíllal 2"/>
          <p:cNvCxnSpPr/>
          <p:nvPr/>
        </p:nvCxnSpPr>
        <p:spPr>
          <a:xfrm flipV="1">
            <a:off x="5508104" y="1142984"/>
            <a:ext cx="648072" cy="1061880"/>
          </a:xfrm>
          <a:prstGeom prst="straightConnector1">
            <a:avLst/>
          </a:prstGeom>
          <a:ln w="3810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églalap 10"/>
          <p:cNvSpPr/>
          <p:nvPr/>
        </p:nvSpPr>
        <p:spPr>
          <a:xfrm>
            <a:off x="5929322" y="382760"/>
            <a:ext cx="2315086" cy="7602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dirty="0" smtClean="0">
                <a:solidFill>
                  <a:srgbClr val="FFFF00"/>
                </a:solidFill>
              </a:rPr>
              <a:t>x </a:t>
            </a:r>
            <a:r>
              <a:rPr lang="hu-HU" dirty="0" smtClean="0"/>
              <a:t>paraméter,</a:t>
            </a:r>
            <a:r>
              <a:rPr lang="hu-HU" dirty="0" err="1" smtClean="0"/>
              <a:t>cimszerint</a:t>
            </a:r>
            <a:endParaRPr lang="hu-HU" dirty="0"/>
          </a:p>
        </p:txBody>
      </p:sp>
      <p:cxnSp>
        <p:nvCxnSpPr>
          <p:cNvPr id="13" name="Egyenes összekötő nyíllal 12"/>
          <p:cNvCxnSpPr/>
          <p:nvPr/>
        </p:nvCxnSpPr>
        <p:spPr>
          <a:xfrm flipV="1">
            <a:off x="6156176" y="1357298"/>
            <a:ext cx="1080120" cy="847566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églalap 15"/>
          <p:cNvSpPr/>
          <p:nvPr/>
        </p:nvSpPr>
        <p:spPr>
          <a:xfrm>
            <a:off x="7236296" y="1221546"/>
            <a:ext cx="1907704" cy="98331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dirty="0" smtClean="0">
                <a:solidFill>
                  <a:srgbClr val="FFFF00"/>
                </a:solidFill>
              </a:rPr>
              <a:t>a,b </a:t>
            </a:r>
            <a:r>
              <a:rPr lang="hu-HU" dirty="0" smtClean="0"/>
              <a:t>paraméter</a:t>
            </a:r>
            <a:r>
              <a:rPr lang="hu-HU" dirty="0" smtClean="0"/>
              <a:t>, </a:t>
            </a:r>
            <a:r>
              <a:rPr lang="hu-HU" sz="1000" dirty="0" smtClean="0"/>
              <a:t>értékszerint</a:t>
            </a:r>
            <a:endParaRPr lang="hu-HU" sz="1000" dirty="0"/>
          </a:p>
        </p:txBody>
      </p:sp>
      <p:sp>
        <p:nvSpPr>
          <p:cNvPr id="14" name="Dreptunghi rotunjit 13"/>
          <p:cNvSpPr/>
          <p:nvPr/>
        </p:nvSpPr>
        <p:spPr>
          <a:xfrm>
            <a:off x="2928926" y="3929066"/>
            <a:ext cx="6072230" cy="292893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sp>
        <p:nvSpPr>
          <p:cNvPr id="15" name="CasetăText 14"/>
          <p:cNvSpPr txBox="1"/>
          <p:nvPr/>
        </p:nvSpPr>
        <p:spPr>
          <a:xfrm>
            <a:off x="4143372" y="4112319"/>
            <a:ext cx="3000396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Begin</a:t>
            </a:r>
          </a:p>
          <a:p>
            <a:r>
              <a:rPr lang="hu-HU" dirty="0" smtClean="0"/>
              <a:t>Write(</a:t>
            </a:r>
            <a:r>
              <a:rPr lang="en-US" dirty="0" smtClean="0"/>
              <a:t>‘a=‘);</a:t>
            </a:r>
            <a:r>
              <a:rPr lang="en-US" dirty="0" err="1" smtClean="0"/>
              <a:t>readln</a:t>
            </a:r>
            <a:r>
              <a:rPr lang="en-US" dirty="0" smtClean="0"/>
              <a:t>(a);</a:t>
            </a:r>
          </a:p>
          <a:p>
            <a:endParaRPr lang="hu-HU" dirty="0"/>
          </a:p>
          <a:p>
            <a:r>
              <a:rPr lang="hu-HU" dirty="0" smtClean="0"/>
              <a:t>Write(</a:t>
            </a:r>
            <a:r>
              <a:rPr lang="en-US" dirty="0" smtClean="0"/>
              <a:t>‘</a:t>
            </a:r>
            <a:r>
              <a:rPr lang="ro-RO" dirty="0" smtClean="0"/>
              <a:t>b</a:t>
            </a:r>
            <a:r>
              <a:rPr lang="en-US" dirty="0" smtClean="0"/>
              <a:t>=‘);</a:t>
            </a:r>
            <a:r>
              <a:rPr lang="en-US" dirty="0" err="1" smtClean="0"/>
              <a:t>readln</a:t>
            </a:r>
            <a:r>
              <a:rPr lang="en-US" dirty="0" smtClean="0"/>
              <a:t>(</a:t>
            </a:r>
            <a:r>
              <a:rPr lang="ro-RO" dirty="0" smtClean="0"/>
              <a:t>b</a:t>
            </a:r>
            <a:r>
              <a:rPr lang="en-US" dirty="0" smtClean="0"/>
              <a:t>);</a:t>
            </a:r>
            <a:endParaRPr lang="en-US" dirty="0" smtClean="0"/>
          </a:p>
          <a:p>
            <a:r>
              <a:rPr lang="en-US" dirty="0" err="1" smtClean="0">
                <a:solidFill>
                  <a:srgbClr val="FFFF00"/>
                </a:solidFill>
              </a:rPr>
              <a:t>Negyzetre</a:t>
            </a: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en-US" dirty="0" smtClean="0">
                <a:solidFill>
                  <a:srgbClr val="00B0F0"/>
                </a:solidFill>
              </a:rPr>
              <a:t>a</a:t>
            </a:r>
            <a:r>
              <a:rPr lang="hu-HU" dirty="0" smtClean="0">
                <a:solidFill>
                  <a:srgbClr val="00B0F0"/>
                </a:solidFill>
              </a:rPr>
              <a:t>,b</a:t>
            </a:r>
            <a:r>
              <a:rPr lang="en-US" dirty="0" smtClean="0">
                <a:solidFill>
                  <a:srgbClr val="FFFF00"/>
                </a:solidFill>
              </a:rPr>
              <a:t>);</a:t>
            </a:r>
            <a:endParaRPr lang="ro-RO" dirty="0" smtClean="0">
              <a:solidFill>
                <a:srgbClr val="FFFF00"/>
              </a:solidFill>
            </a:endParaRPr>
          </a:p>
          <a:p>
            <a:r>
              <a:rPr lang="en-US" b="1" dirty="0" smtClean="0">
                <a:solidFill>
                  <a:srgbClr val="FFFF00"/>
                </a:solidFill>
              </a:rPr>
              <a:t>write(x:5:2);</a:t>
            </a:r>
            <a:endParaRPr lang="hu-HU" dirty="0" smtClean="0"/>
          </a:p>
          <a:p>
            <a:r>
              <a:rPr lang="hu-HU" dirty="0" smtClean="0"/>
              <a:t>End</a:t>
            </a:r>
            <a:r>
              <a:rPr lang="hu-HU" dirty="0" smtClean="0"/>
              <a:t>.</a:t>
            </a:r>
            <a:endParaRPr lang="ro-RO" dirty="0"/>
          </a:p>
        </p:txBody>
      </p:sp>
      <p:sp>
        <p:nvSpPr>
          <p:cNvPr id="18" name="Ellipszis 21"/>
          <p:cNvSpPr/>
          <p:nvPr/>
        </p:nvSpPr>
        <p:spPr>
          <a:xfrm>
            <a:off x="2071670" y="2500306"/>
            <a:ext cx="714380" cy="737227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sz="3600" b="1" dirty="0" smtClean="0">
                <a:solidFill>
                  <a:srgbClr val="FF0000"/>
                </a:solidFill>
                <a:sym typeface="Wingdings"/>
              </a:rPr>
              <a:t></a:t>
            </a:r>
            <a:endParaRPr lang="hu-HU" sz="3600" b="1" dirty="0">
              <a:solidFill>
                <a:srgbClr val="FF0000"/>
              </a:solidFill>
            </a:endParaRPr>
          </a:p>
        </p:txBody>
      </p:sp>
      <p:sp>
        <p:nvSpPr>
          <p:cNvPr id="19" name="Ellipszis 21"/>
          <p:cNvSpPr/>
          <p:nvPr/>
        </p:nvSpPr>
        <p:spPr>
          <a:xfrm>
            <a:off x="4643438" y="-71462"/>
            <a:ext cx="714380" cy="737227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sz="3600" dirty="0" smtClean="0">
                <a:solidFill>
                  <a:schemeClr val="tx1"/>
                </a:solidFill>
              </a:rPr>
              <a:t>x</a:t>
            </a:r>
            <a:endParaRPr lang="hu-HU" sz="3600" dirty="0">
              <a:solidFill>
                <a:schemeClr val="tx1"/>
              </a:solidFill>
            </a:endParaRPr>
          </a:p>
        </p:txBody>
      </p:sp>
      <p:sp>
        <p:nvSpPr>
          <p:cNvPr id="20" name="Schemă logică: Operație manuală 19"/>
          <p:cNvSpPr/>
          <p:nvPr/>
        </p:nvSpPr>
        <p:spPr>
          <a:xfrm>
            <a:off x="1857356" y="714356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21" name="Oval 20"/>
          <p:cNvSpPr/>
          <p:nvPr/>
        </p:nvSpPr>
        <p:spPr>
          <a:xfrm>
            <a:off x="785786" y="21429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>
                <a:solidFill>
                  <a:srgbClr val="FFFF00"/>
                </a:solidFill>
              </a:rPr>
              <a:t>a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22" name="Oval 21"/>
          <p:cNvSpPr/>
          <p:nvPr/>
        </p:nvSpPr>
        <p:spPr>
          <a:xfrm>
            <a:off x="3143240" y="21429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>
                <a:solidFill>
                  <a:srgbClr val="FFFF00"/>
                </a:solidFill>
              </a:rPr>
              <a:t>b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23" name="Schemă logică: Operație manuală 22"/>
          <p:cNvSpPr/>
          <p:nvPr/>
        </p:nvSpPr>
        <p:spPr>
          <a:xfrm>
            <a:off x="3214678" y="785794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278 0.06243 C 0.08455 0.20254 0.1665 0.34266 0.19931 0.39884 " pathEditMode="relative" ptsTypes="aA">
                                      <p:cBhvr>
                                        <p:cTn id="6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278 0.06243 C 0.08455 0.20254 0.1665 0.34266 0.19931 0.39884 " pathEditMode="relative" ptsTypes="aA">
                                      <p:cBhvr>
                                        <p:cTn id="8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2000"/>
                            </p:stCondLst>
                            <p:childTnLst>
                              <p:par>
                                <p:cTn id="10" presetID="55" presetClass="entr" presetSubtype="0" repeatCount="indefinite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16" dur="2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17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8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9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4000"/>
                            </p:stCondLst>
                            <p:childTnLst>
                              <p:par>
                                <p:cTn id="21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2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3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4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6000"/>
                            </p:stCondLst>
                            <p:childTnLst>
                              <p:par>
                                <p:cTn id="26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27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  <p:par>
                                <p:cTn id="28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29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30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31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32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8000"/>
                            </p:stCondLst>
                            <p:childTnLst>
                              <p:par>
                                <p:cTn id="34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35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36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7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10000"/>
                            </p:stCondLst>
                            <p:childTnLst>
                              <p:par>
                                <p:cTn id="39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40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19" grpId="0" animBg="1"/>
      <p:bldP spid="19" grpId="1" animBg="1"/>
      <p:bldP spid="20" grpId="0" animBg="1"/>
      <p:bldP spid="21" grpId="0" animBg="1"/>
      <p:bldP spid="22" grpId="0" animBg="1"/>
      <p:bldP spid="23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reptunghi 3"/>
          <p:cNvSpPr/>
          <p:nvPr/>
        </p:nvSpPr>
        <p:spPr>
          <a:xfrm>
            <a:off x="1428728" y="1142984"/>
            <a:ext cx="7429552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r>
              <a:rPr lang="en-US" dirty="0" smtClean="0"/>
              <a:t>      </a:t>
            </a:r>
          </a:p>
          <a:p>
            <a:pPr algn="ctr"/>
            <a:endParaRPr lang="en-US" dirty="0"/>
          </a:p>
          <a:p>
            <a:pPr algn="ctr"/>
            <a:r>
              <a:rPr lang="ro-RO" dirty="0" err="1" smtClean="0"/>
              <a:t>Procedure</a:t>
            </a:r>
            <a:r>
              <a:rPr lang="ro-RO" dirty="0" smtClean="0"/>
              <a:t> </a:t>
            </a:r>
            <a:r>
              <a:rPr lang="ro-RO" dirty="0" err="1" smtClean="0"/>
              <a:t>negyzetre</a:t>
            </a:r>
            <a:r>
              <a:rPr lang="ro-RO" dirty="0" smtClean="0"/>
              <a:t>(</a:t>
            </a:r>
            <a:r>
              <a:rPr lang="en-US" dirty="0" smtClean="0"/>
              <a:t>a:integer;Var </a:t>
            </a:r>
            <a:r>
              <a:rPr lang="en-US" b="1" dirty="0" smtClean="0">
                <a:solidFill>
                  <a:srgbClr val="FFFF00"/>
                </a:solidFill>
              </a:rPr>
              <a:t>x:</a:t>
            </a:r>
            <a:r>
              <a:rPr lang="en-US" dirty="0" smtClean="0"/>
              <a:t>real;b:integer</a:t>
            </a:r>
            <a:r>
              <a:rPr lang="ro-RO" dirty="0" smtClean="0"/>
              <a:t>)</a:t>
            </a:r>
            <a:r>
              <a:rPr lang="en-US" dirty="0" smtClean="0"/>
              <a:t>;</a:t>
            </a:r>
          </a:p>
          <a:p>
            <a:pPr algn="ctr"/>
            <a:r>
              <a:rPr lang="en-US" dirty="0" smtClean="0"/>
              <a:t>Begin</a:t>
            </a:r>
          </a:p>
          <a:p>
            <a:pPr algn="ctr"/>
            <a:r>
              <a:rPr lang="en-US" dirty="0" smtClean="0"/>
              <a:t>             x:=-b/a;</a:t>
            </a:r>
          </a:p>
          <a:p>
            <a:pPr algn="ctr"/>
            <a:r>
              <a:rPr lang="en-US" dirty="0" smtClean="0"/>
              <a:t>                write(x:5:2);</a:t>
            </a:r>
          </a:p>
          <a:p>
            <a:pPr algn="ctr"/>
            <a:r>
              <a:rPr lang="en-US" dirty="0" smtClean="0"/>
              <a:t>End;</a:t>
            </a:r>
            <a:endParaRPr lang="ro-RO" dirty="0" smtClean="0"/>
          </a:p>
          <a:p>
            <a:pPr algn="ctr"/>
            <a:endParaRPr lang="ro-RO" dirty="0"/>
          </a:p>
        </p:txBody>
      </p:sp>
      <p:sp>
        <p:nvSpPr>
          <p:cNvPr id="7" name="Schemă logică: Operație manuală 6"/>
          <p:cNvSpPr/>
          <p:nvPr/>
        </p:nvSpPr>
        <p:spPr>
          <a:xfrm>
            <a:off x="4572000" y="928670"/>
            <a:ext cx="714380" cy="857256"/>
          </a:xfrm>
          <a:prstGeom prst="flowChartManualOperation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0" name="Dreptunghi rotunjit 11"/>
          <p:cNvSpPr/>
          <p:nvPr/>
        </p:nvSpPr>
        <p:spPr>
          <a:xfrm>
            <a:off x="214282" y="-45856"/>
            <a:ext cx="5715040" cy="857232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Deklaratív rész: Globális változók Var a,</a:t>
            </a:r>
            <a:r>
              <a:rPr lang="hu-HU" b="1" dirty="0" smtClean="0">
                <a:solidFill>
                  <a:srgbClr val="FF0000"/>
                </a:solidFill>
              </a:rPr>
              <a:t>x</a:t>
            </a:r>
            <a:r>
              <a:rPr lang="hu-HU" dirty="0" smtClean="0"/>
              <a:t>,b:integer</a:t>
            </a:r>
            <a:r>
              <a:rPr lang="hu-HU" dirty="0" smtClean="0"/>
              <a:t>;</a:t>
            </a:r>
            <a:endParaRPr lang="en-US" dirty="0" smtClean="0"/>
          </a:p>
          <a:p>
            <a:pPr algn="ctr"/>
            <a:r>
              <a:rPr lang="en-US" b="1" dirty="0" smtClean="0">
                <a:solidFill>
                  <a:srgbClr val="FF0000"/>
                </a:solidFill>
              </a:rPr>
              <a:t>X</a:t>
            </a:r>
            <a:r>
              <a:rPr lang="en-US" dirty="0" smtClean="0"/>
              <a:t>:real;</a:t>
            </a:r>
            <a:r>
              <a:rPr lang="hu-HU" dirty="0" smtClean="0"/>
              <a:t> </a:t>
            </a:r>
            <a:endParaRPr lang="ro-RO" dirty="0"/>
          </a:p>
        </p:txBody>
      </p:sp>
      <p:cxnSp>
        <p:nvCxnSpPr>
          <p:cNvPr id="3" name="Egyenes összekötő nyíllal 2"/>
          <p:cNvCxnSpPr/>
          <p:nvPr/>
        </p:nvCxnSpPr>
        <p:spPr>
          <a:xfrm flipV="1">
            <a:off x="4788024" y="225684"/>
            <a:ext cx="2580146" cy="1920282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Egyenes összekötő nyíllal 11"/>
          <p:cNvCxnSpPr/>
          <p:nvPr/>
        </p:nvCxnSpPr>
        <p:spPr>
          <a:xfrm>
            <a:off x="6084168" y="2393149"/>
            <a:ext cx="1284002" cy="1899947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gyenes összekötő nyíllal 13"/>
          <p:cNvCxnSpPr/>
          <p:nvPr/>
        </p:nvCxnSpPr>
        <p:spPr>
          <a:xfrm flipV="1">
            <a:off x="6660232" y="1154378"/>
            <a:ext cx="707938" cy="991588"/>
          </a:xfrm>
          <a:prstGeom prst="straightConnector1">
            <a:avLst/>
          </a:prstGeom>
          <a:ln w="5715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églalap 14"/>
          <p:cNvSpPr/>
          <p:nvPr/>
        </p:nvSpPr>
        <p:spPr>
          <a:xfrm>
            <a:off x="7368170" y="225684"/>
            <a:ext cx="1693992" cy="92869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dirty="0" smtClean="0">
                <a:solidFill>
                  <a:srgbClr val="FFFF00"/>
                </a:solidFill>
              </a:rPr>
              <a:t>a,b </a:t>
            </a:r>
            <a:r>
              <a:rPr lang="hu-HU" dirty="0" smtClean="0"/>
              <a:t>paraméter,értékszerint</a:t>
            </a:r>
            <a:endParaRPr lang="en-US" dirty="0" smtClean="0"/>
          </a:p>
        </p:txBody>
      </p:sp>
      <p:sp>
        <p:nvSpPr>
          <p:cNvPr id="21" name="Téglalap 20"/>
          <p:cNvSpPr/>
          <p:nvPr/>
        </p:nvSpPr>
        <p:spPr>
          <a:xfrm>
            <a:off x="6726169" y="4293096"/>
            <a:ext cx="2417831" cy="10801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/>
              <a:t>Formális </a:t>
            </a:r>
            <a:r>
              <a:rPr lang="hu-HU" dirty="0" smtClean="0">
                <a:solidFill>
                  <a:srgbClr val="FFFF00"/>
                </a:solidFill>
              </a:rPr>
              <a:t>x </a:t>
            </a:r>
            <a:r>
              <a:rPr lang="hu-HU" dirty="0" smtClean="0"/>
              <a:t>paraméter,</a:t>
            </a:r>
            <a:r>
              <a:rPr lang="hu-HU" dirty="0" err="1" smtClean="0"/>
              <a:t>cimszerint</a:t>
            </a:r>
            <a:endParaRPr lang="hu-HU" dirty="0"/>
          </a:p>
        </p:txBody>
      </p:sp>
      <p:sp>
        <p:nvSpPr>
          <p:cNvPr id="22" name="Ellipszis 21"/>
          <p:cNvSpPr/>
          <p:nvPr/>
        </p:nvSpPr>
        <p:spPr>
          <a:xfrm>
            <a:off x="1979712" y="2636912"/>
            <a:ext cx="720080" cy="706210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>
                <a:solidFill>
                  <a:schemeClr val="tx1"/>
                </a:solidFill>
              </a:rPr>
              <a:t>x</a:t>
            </a:r>
            <a:endParaRPr lang="hu-HU" dirty="0">
              <a:solidFill>
                <a:schemeClr val="tx1"/>
              </a:solidFill>
            </a:endParaRPr>
          </a:p>
        </p:txBody>
      </p:sp>
      <p:sp>
        <p:nvSpPr>
          <p:cNvPr id="16" name="Ellipszis 21"/>
          <p:cNvSpPr/>
          <p:nvPr/>
        </p:nvSpPr>
        <p:spPr>
          <a:xfrm>
            <a:off x="5572132" y="0"/>
            <a:ext cx="714380" cy="737227"/>
          </a:xfrm>
          <a:prstGeom prst="ellipse">
            <a:avLst/>
          </a:prstGeom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sz="3600" dirty="0" smtClean="0">
                <a:solidFill>
                  <a:schemeClr val="tx1"/>
                </a:solidFill>
              </a:rPr>
              <a:t>x</a:t>
            </a:r>
            <a:endParaRPr lang="hu-HU" sz="3600" dirty="0">
              <a:solidFill>
                <a:schemeClr val="tx1"/>
              </a:solidFill>
            </a:endParaRPr>
          </a:p>
        </p:txBody>
      </p:sp>
      <p:sp>
        <p:nvSpPr>
          <p:cNvPr id="17" name="Dreptunghi rotunjit 16"/>
          <p:cNvSpPr/>
          <p:nvPr/>
        </p:nvSpPr>
        <p:spPr>
          <a:xfrm>
            <a:off x="1142976" y="3929066"/>
            <a:ext cx="6072230" cy="2928934"/>
          </a:xfrm>
          <a:prstGeom prst="roundRect">
            <a:avLst/>
          </a:prstGeom>
          <a:solidFill>
            <a:srgbClr val="4F81BD">
              <a:alpha val="3882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dirty="0"/>
          </a:p>
        </p:txBody>
      </p:sp>
      <p:sp>
        <p:nvSpPr>
          <p:cNvPr id="18" name="CasetăText 17"/>
          <p:cNvSpPr txBox="1"/>
          <p:nvPr/>
        </p:nvSpPr>
        <p:spPr>
          <a:xfrm>
            <a:off x="2357422" y="4112319"/>
            <a:ext cx="3000396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Begin</a:t>
            </a:r>
          </a:p>
          <a:p>
            <a:r>
              <a:rPr lang="hu-HU" dirty="0" smtClean="0"/>
              <a:t>Write(</a:t>
            </a:r>
            <a:r>
              <a:rPr lang="en-US" dirty="0" smtClean="0"/>
              <a:t>‘a=‘);</a:t>
            </a:r>
            <a:r>
              <a:rPr lang="en-US" dirty="0" err="1" smtClean="0"/>
              <a:t>readln</a:t>
            </a:r>
            <a:r>
              <a:rPr lang="en-US" dirty="0" smtClean="0"/>
              <a:t>(a);</a:t>
            </a:r>
          </a:p>
          <a:p>
            <a:endParaRPr lang="hu-HU" dirty="0"/>
          </a:p>
          <a:p>
            <a:r>
              <a:rPr lang="hu-HU" dirty="0" smtClean="0"/>
              <a:t>Write(</a:t>
            </a:r>
            <a:r>
              <a:rPr lang="en-US" dirty="0" smtClean="0"/>
              <a:t>‘</a:t>
            </a:r>
            <a:r>
              <a:rPr lang="ro-RO" dirty="0" smtClean="0"/>
              <a:t>b</a:t>
            </a:r>
            <a:r>
              <a:rPr lang="en-US" dirty="0" smtClean="0"/>
              <a:t>=‘);</a:t>
            </a:r>
            <a:r>
              <a:rPr lang="en-US" dirty="0" err="1" smtClean="0"/>
              <a:t>readln</a:t>
            </a:r>
            <a:r>
              <a:rPr lang="en-US" dirty="0" smtClean="0"/>
              <a:t>(</a:t>
            </a:r>
            <a:r>
              <a:rPr lang="ro-RO" dirty="0" smtClean="0"/>
              <a:t>b</a:t>
            </a:r>
            <a:r>
              <a:rPr lang="en-US" dirty="0" smtClean="0"/>
              <a:t>);</a:t>
            </a:r>
            <a:endParaRPr lang="en-US" dirty="0" smtClean="0"/>
          </a:p>
          <a:p>
            <a:r>
              <a:rPr lang="en-US" dirty="0" err="1" smtClean="0">
                <a:solidFill>
                  <a:srgbClr val="FFFF00"/>
                </a:solidFill>
              </a:rPr>
              <a:t>Negyzetre</a:t>
            </a: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en-US" dirty="0" smtClean="0">
                <a:solidFill>
                  <a:srgbClr val="00B0F0"/>
                </a:solidFill>
              </a:rPr>
              <a:t>a</a:t>
            </a:r>
            <a:r>
              <a:rPr lang="hu-HU" dirty="0" smtClean="0">
                <a:solidFill>
                  <a:srgbClr val="00B0F0"/>
                </a:solidFill>
              </a:rPr>
              <a:t>,b</a:t>
            </a:r>
            <a:r>
              <a:rPr lang="en-US" dirty="0" smtClean="0">
                <a:solidFill>
                  <a:srgbClr val="FFFF00"/>
                </a:solidFill>
              </a:rPr>
              <a:t>);</a:t>
            </a:r>
            <a:endParaRPr lang="ro-RO" dirty="0" smtClean="0">
              <a:solidFill>
                <a:srgbClr val="FFFF00"/>
              </a:solidFill>
            </a:endParaRPr>
          </a:p>
          <a:p>
            <a:r>
              <a:rPr lang="en-US" b="1" dirty="0" smtClean="0">
                <a:solidFill>
                  <a:srgbClr val="FFFF00"/>
                </a:solidFill>
              </a:rPr>
              <a:t>write(x:5:2);</a:t>
            </a:r>
            <a:endParaRPr lang="hu-HU" dirty="0" smtClean="0"/>
          </a:p>
          <a:p>
            <a:r>
              <a:rPr lang="hu-HU" dirty="0" smtClean="0"/>
              <a:t>End</a:t>
            </a:r>
            <a:r>
              <a:rPr lang="hu-HU" dirty="0" smtClean="0"/>
              <a:t>.</a:t>
            </a:r>
            <a:endParaRPr lang="ro-RO" dirty="0"/>
          </a:p>
        </p:txBody>
      </p:sp>
      <p:sp>
        <p:nvSpPr>
          <p:cNvPr id="19" name="Schemă logică: Operație manuală 18"/>
          <p:cNvSpPr/>
          <p:nvPr/>
        </p:nvSpPr>
        <p:spPr>
          <a:xfrm>
            <a:off x="2071670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20" name="Oval 19"/>
          <p:cNvSpPr/>
          <p:nvPr/>
        </p:nvSpPr>
        <p:spPr>
          <a:xfrm>
            <a:off x="857224" y="0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dirty="0" smtClean="0">
                <a:solidFill>
                  <a:srgbClr val="FFFF00"/>
                </a:solidFill>
              </a:rPr>
              <a:t>a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23" name="Oval 22"/>
          <p:cNvSpPr/>
          <p:nvPr/>
        </p:nvSpPr>
        <p:spPr>
          <a:xfrm>
            <a:off x="2285984" y="-24"/>
            <a:ext cx="357190" cy="357166"/>
          </a:xfrm>
          <a:prstGeom prst="ellipse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smtClean="0">
                <a:solidFill>
                  <a:srgbClr val="FFFF00"/>
                </a:solidFill>
              </a:rPr>
              <a:t>b</a:t>
            </a:r>
            <a:endParaRPr lang="ro-RO" dirty="0">
              <a:solidFill>
                <a:srgbClr val="FFFF00"/>
              </a:solidFill>
            </a:endParaRPr>
          </a:p>
        </p:txBody>
      </p:sp>
      <p:sp>
        <p:nvSpPr>
          <p:cNvPr id="24" name="Schemă logică: Operație manuală 23"/>
          <p:cNvSpPr/>
          <p:nvPr/>
        </p:nvSpPr>
        <p:spPr>
          <a:xfrm>
            <a:off x="3286116" y="928670"/>
            <a:ext cx="714380" cy="857256"/>
          </a:xfrm>
          <a:prstGeom prst="flowChartManualOperation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278 0.06243 C 0.08455 0.20254 0.1665 0.34266 0.19931 0.39884 " pathEditMode="relative" ptsTypes="aA">
                                      <p:cBhvr>
                                        <p:cTn id="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7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8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9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0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1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4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15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4000"/>
                            </p:stCondLst>
                            <p:childTnLst>
                              <p:par>
                                <p:cTn id="18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19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  <p:par>
                                <p:cTn id="20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88889E-6 -3.20842E-6 C 0.04966 0.02961 0.09931 0.05922 0.11997 0.07356 C 0.14063 0.08767 0.12188 0.0768 0.12362 0.08605 C 0.12535 0.09577 0.12935 0.12283 0.13056 0.13 " pathEditMode="relative" ptsTypes="aaaA">
                                      <p:cBhvr>
                                        <p:cTn id="21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22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3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4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6000"/>
                            </p:stCondLst>
                            <p:childTnLst>
                              <p:par>
                                <p:cTn id="26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7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349840"/>
                                      </p:to>
                                    </p:animClr>
                                    <p:set>
                                      <p:cBhvr>
                                        <p:cTn id="28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9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8000"/>
                            </p:stCondLst>
                            <p:childTnLst>
                              <p:par>
                                <p:cTn id="31" presetID="42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2188 -0.04187 L -0.00972 0.11311 " pathEditMode="relative" rAng="0" ptsTypes="AA">
                                      <p:cBhvr>
                                        <p:cTn id="32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00" y="77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19" grpId="0" animBg="1"/>
      <p:bldP spid="20" grpId="0" animBg="1"/>
      <p:bldP spid="23" grpId="0" animBg="1"/>
      <p:bldP spid="24" grpId="0" animBg="1"/>
    </p:bldLst>
  </p:timing>
</p:sld>
</file>

<file path=ppt/theme/theme1.xml><?xml version="1.0" encoding="utf-8"?>
<a:theme xmlns:a="http://schemas.openxmlformats.org/drawingml/2006/main" name="Temă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185</TotalTime>
  <Words>738</Words>
  <Application>Microsoft Office PowerPoint</Application>
  <PresentationFormat>Expunere pe ecran (4:3)</PresentationFormat>
  <Paragraphs>237</Paragraphs>
  <Slides>10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10</vt:i4>
      </vt:variant>
    </vt:vector>
  </HeadingPairs>
  <TitlesOfParts>
    <vt:vector size="11" baseType="lpstr">
      <vt:lpstr>Temă Office</vt:lpstr>
      <vt:lpstr>Diapozitivul 1</vt:lpstr>
      <vt:lpstr>Diapozitivul 2</vt:lpstr>
      <vt:lpstr>Diapozitivul 3</vt:lpstr>
      <vt:lpstr>Diapozitivul 4</vt:lpstr>
      <vt:lpstr>Diapozitivul 5</vt:lpstr>
      <vt:lpstr>Diapozitivul 6</vt:lpstr>
      <vt:lpstr>Diapozitivul 7</vt:lpstr>
      <vt:lpstr>Diapozitivul 8</vt:lpstr>
      <vt:lpstr>Diapozitivul 9</vt:lpstr>
      <vt:lpstr>Diapozitivul 10</vt:lpstr>
    </vt:vector>
  </TitlesOfParts>
  <Company>Unitate Scolara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Diapozitivul 1</dc:title>
  <dc:creator>user</dc:creator>
  <cp:lastModifiedBy>user</cp:lastModifiedBy>
  <cp:revision>33</cp:revision>
  <dcterms:created xsi:type="dcterms:W3CDTF">2015-12-16T07:07:46Z</dcterms:created>
  <dcterms:modified xsi:type="dcterms:W3CDTF">2016-01-26T11:47:32Z</dcterms:modified>
</cp:coreProperties>
</file>

<file path=docProps/thumbnail.jpeg>
</file>